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5143500" cx="9144000"/>
  <p:notesSz cx="6858000" cy="9144000"/>
  <p:embeddedFontLst>
    <p:embeddedFont>
      <p:font typeface="Roboto"/>
      <p:regular r:id="rId45"/>
      <p:bold r:id="rId46"/>
      <p:italic r:id="rId47"/>
      <p:boldItalic r:id="rId48"/>
    </p:embeddedFont>
    <p:embeddedFont>
      <p:font typeface="Albert Sans Medium"/>
      <p:regular r:id="rId49"/>
      <p:bold r:id="rId50"/>
      <p:italic r:id="rId51"/>
      <p:boldItalic r:id="rId52"/>
    </p:embeddedFont>
    <p:embeddedFont>
      <p:font typeface="Epilogue"/>
      <p:regular r:id="rId53"/>
      <p:bold r:id="rId54"/>
      <p:italic r:id="rId55"/>
      <p:boldItalic r:id="rId56"/>
    </p:embeddedFont>
    <p:embeddedFont>
      <p:font typeface="Albert Sans"/>
      <p:regular r:id="rId57"/>
      <p:bold r:id="rId58"/>
      <p:italic r:id="rId59"/>
      <p:boldItalic r:id="rId60"/>
    </p:embeddedFont>
    <p:embeddedFont>
      <p:font typeface="DM Sans"/>
      <p:regular r:id="rId61"/>
      <p:bold r:id="rId62"/>
      <p:italic r:id="rId63"/>
      <p:boldItalic r:id="rId64"/>
    </p:embeddedFont>
    <p:embeddedFont>
      <p:font typeface="Comfortaa"/>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AlbertSansMedium-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DMSans-bold.fntdata"/><Relationship Id="rId61" Type="http://schemas.openxmlformats.org/officeDocument/2006/relationships/font" Target="fonts/DMSans-regular.fntdata"/><Relationship Id="rId20" Type="http://schemas.openxmlformats.org/officeDocument/2006/relationships/slide" Target="slides/slide16.xml"/><Relationship Id="rId64" Type="http://schemas.openxmlformats.org/officeDocument/2006/relationships/font" Target="fonts/DMSans-boldItalic.fntdata"/><Relationship Id="rId63" Type="http://schemas.openxmlformats.org/officeDocument/2006/relationships/font" Target="fonts/DMSans-italic.fntdata"/><Relationship Id="rId22" Type="http://schemas.openxmlformats.org/officeDocument/2006/relationships/slide" Target="slides/slide18.xml"/><Relationship Id="rId66" Type="http://schemas.openxmlformats.org/officeDocument/2006/relationships/font" Target="fonts/Comfortaa-bold.fntdata"/><Relationship Id="rId21" Type="http://schemas.openxmlformats.org/officeDocument/2006/relationships/slide" Target="slides/slide17.xml"/><Relationship Id="rId65" Type="http://schemas.openxmlformats.org/officeDocument/2006/relationships/font" Target="fonts/Comfortaa-regular.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AlbertSans-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AlbertSansMedium-italic.fntdata"/><Relationship Id="rId50" Type="http://schemas.openxmlformats.org/officeDocument/2006/relationships/font" Target="fonts/AlbertSansMedium-bold.fntdata"/><Relationship Id="rId53" Type="http://schemas.openxmlformats.org/officeDocument/2006/relationships/font" Target="fonts/Epilogue-regular.fntdata"/><Relationship Id="rId52" Type="http://schemas.openxmlformats.org/officeDocument/2006/relationships/font" Target="fonts/AlbertSansMedium-boldItalic.fntdata"/><Relationship Id="rId11" Type="http://schemas.openxmlformats.org/officeDocument/2006/relationships/slide" Target="slides/slide7.xml"/><Relationship Id="rId55" Type="http://schemas.openxmlformats.org/officeDocument/2006/relationships/font" Target="fonts/Epilogue-italic.fntdata"/><Relationship Id="rId10" Type="http://schemas.openxmlformats.org/officeDocument/2006/relationships/slide" Target="slides/slide6.xml"/><Relationship Id="rId54" Type="http://schemas.openxmlformats.org/officeDocument/2006/relationships/font" Target="fonts/Epilogue-bold.fntdata"/><Relationship Id="rId13" Type="http://schemas.openxmlformats.org/officeDocument/2006/relationships/slide" Target="slides/slide9.xml"/><Relationship Id="rId57" Type="http://schemas.openxmlformats.org/officeDocument/2006/relationships/font" Target="fonts/AlbertSans-regular.fntdata"/><Relationship Id="rId12" Type="http://schemas.openxmlformats.org/officeDocument/2006/relationships/slide" Target="slides/slide8.xml"/><Relationship Id="rId56" Type="http://schemas.openxmlformats.org/officeDocument/2006/relationships/font" Target="fonts/Epilogue-boldItalic.fntdata"/><Relationship Id="rId15" Type="http://schemas.openxmlformats.org/officeDocument/2006/relationships/slide" Target="slides/slide11.xml"/><Relationship Id="rId59" Type="http://schemas.openxmlformats.org/officeDocument/2006/relationships/font" Target="fonts/AlbertSans-italic.fntdata"/><Relationship Id="rId14" Type="http://schemas.openxmlformats.org/officeDocument/2006/relationships/slide" Target="slides/slide10.xml"/><Relationship Id="rId58" Type="http://schemas.openxmlformats.org/officeDocument/2006/relationships/font" Target="fonts/AlbertSans-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e4d2dcb2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e4d2dcb2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98f8ef00a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98f8ef00a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98f8ef00a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98f8ef00a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98f8ef00a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98f8ef00a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98f8ef00a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98f8ef00a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98f8ef00a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98f8ef00a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98f8ef00a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98f8ef00a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 de gradiente: Derivadas parciales de una funci</a:t>
            </a:r>
            <a:r>
              <a:rPr lang="en"/>
              <a:t>ón respecto a sus variables de entrada</a:t>
            </a:r>
            <a:endParaRPr/>
          </a:p>
          <a:p>
            <a:pPr indent="0" lvl="0" marL="0" rtl="0" algn="l">
              <a:spcBef>
                <a:spcPts val="0"/>
              </a:spcBef>
              <a:spcAft>
                <a:spcPts val="0"/>
              </a:spcAft>
              <a:buNone/>
            </a:pPr>
            <a:r>
              <a:rPr lang="en"/>
              <a:t>Objetivo: minimizar la función de costo, que mide el error entre la predicción y el valor real</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98f8ef00a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98f8ef00a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98f8ef00a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98f8ef00a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98f8ef00a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98f8ef00a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98f8ef00a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98f8ef00a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86e9caf52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86e9caf52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98f8ef00a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98f8ef00a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98f8ef00ae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98f8ef00ae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5e3d24a1f5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5e3d24a1f5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98f8ef00a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98f8ef00a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98f8ef00a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98f8ef00a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98f8ef00a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98f8ef00a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98f8ef00ae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98f8ef00ae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98f8ef00ae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98f8ef00ae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98f8ef00a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98f8ef00a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98f8ef00a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98f8ef00a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5e3d24a1f5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5e3d24a1f5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98f8ef00ae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98f8ef00ae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98f8ef00a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98f8ef00a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98f8ef00ae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98f8ef00ae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98f8ef00a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98f8ef00a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98f8ef00ae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98f8ef00ae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98f8ef00ae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98f8ef00ae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98f8ef00ae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98f8ef00ae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98f8ef00ae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98f8ef00ae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98f8ef00ae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98f8ef00ae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8a45e0b58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8a45e0b58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881b646271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881b646271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774fbecd8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774fbecd8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7a2c9785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7a2c9785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43dd4e9cd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43dd4e9cd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43dd4e9cd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43dd4e9cd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5e3d24a1f5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5e3d24a1f5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98f8ef00a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98f8ef00a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901825" y="961363"/>
            <a:ext cx="5339700" cy="27018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901926" y="3770538"/>
            <a:ext cx="5339700" cy="411600"/>
          </a:xfrm>
          <a:prstGeom prst="rect">
            <a:avLst/>
          </a:prstGeom>
          <a:noFill/>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latin typeface="Epilogue"/>
                <a:ea typeface="Epilogue"/>
                <a:cs typeface="Epilogue"/>
                <a:sym typeface="Epilogu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18907" y="348447"/>
            <a:ext cx="9102423" cy="4768600"/>
            <a:chOff x="18907" y="348447"/>
            <a:chExt cx="9102423" cy="4768600"/>
          </a:xfrm>
        </p:grpSpPr>
        <p:sp>
          <p:nvSpPr>
            <p:cNvPr id="13" name="Google Shape;13;p2"/>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11"/>
          <p:cNvSpPr txBox="1"/>
          <p:nvPr>
            <p:ph hasCustomPrompt="1" type="title"/>
          </p:nvPr>
        </p:nvSpPr>
        <p:spPr>
          <a:xfrm>
            <a:off x="1913450" y="1725850"/>
            <a:ext cx="5317200" cy="10794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 name="Google Shape;69;p11"/>
          <p:cNvSpPr txBox="1"/>
          <p:nvPr>
            <p:ph idx="1" type="subTitle"/>
          </p:nvPr>
        </p:nvSpPr>
        <p:spPr>
          <a:xfrm>
            <a:off x="1913450" y="2992875"/>
            <a:ext cx="5317200" cy="42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70" name="Google Shape;70;p11"/>
          <p:cNvGrpSpPr/>
          <p:nvPr/>
        </p:nvGrpSpPr>
        <p:grpSpPr>
          <a:xfrm>
            <a:off x="7" y="384088"/>
            <a:ext cx="8741573" cy="4375310"/>
            <a:chOff x="7" y="384088"/>
            <a:chExt cx="8741573" cy="4375310"/>
          </a:xfrm>
        </p:grpSpPr>
        <p:sp>
          <p:nvSpPr>
            <p:cNvPr id="71" name="Google Shape;71;p11"/>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7" name="Shape 77"/>
        <p:cNvGrpSpPr/>
        <p:nvPr/>
      </p:nvGrpSpPr>
      <p:grpSpPr>
        <a:xfrm>
          <a:off x="0" y="0"/>
          <a:ext cx="0" cy="0"/>
          <a:chOff x="0" y="0"/>
          <a:chExt cx="0" cy="0"/>
        </a:xfrm>
      </p:grpSpPr>
      <p:sp>
        <p:nvSpPr>
          <p:cNvPr id="78" name="Google Shape;78;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13"/>
          <p:cNvSpPr txBox="1"/>
          <p:nvPr>
            <p:ph idx="1" type="subTitle"/>
          </p:nvPr>
        </p:nvSpPr>
        <p:spPr>
          <a:xfrm>
            <a:off x="79620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3"/>
          <p:cNvSpPr txBox="1"/>
          <p:nvPr>
            <p:ph idx="2" type="subTitle"/>
          </p:nvPr>
        </p:nvSpPr>
        <p:spPr>
          <a:xfrm>
            <a:off x="3419275"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3"/>
          <p:cNvSpPr txBox="1"/>
          <p:nvPr>
            <p:ph idx="3" type="subTitle"/>
          </p:nvPr>
        </p:nvSpPr>
        <p:spPr>
          <a:xfrm>
            <a:off x="79620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3"/>
          <p:cNvSpPr txBox="1"/>
          <p:nvPr>
            <p:ph idx="4" type="subTitle"/>
          </p:nvPr>
        </p:nvSpPr>
        <p:spPr>
          <a:xfrm>
            <a:off x="3419275"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3"/>
          <p:cNvSpPr txBox="1"/>
          <p:nvPr>
            <p:ph idx="5" type="subTitle"/>
          </p:nvPr>
        </p:nvSpPr>
        <p:spPr>
          <a:xfrm>
            <a:off x="6042350" y="2209183"/>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13"/>
          <p:cNvSpPr txBox="1"/>
          <p:nvPr>
            <p:ph idx="6" type="subTitle"/>
          </p:nvPr>
        </p:nvSpPr>
        <p:spPr>
          <a:xfrm>
            <a:off x="6042350" y="4045522"/>
            <a:ext cx="224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3"/>
          <p:cNvSpPr txBox="1"/>
          <p:nvPr>
            <p:ph hasCustomPrompt="1" idx="7" type="title"/>
          </p:nvPr>
        </p:nvSpPr>
        <p:spPr>
          <a:xfrm>
            <a:off x="155265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hasCustomPrompt="1" idx="8" type="title"/>
          </p:nvPr>
        </p:nvSpPr>
        <p:spPr>
          <a:xfrm>
            <a:off x="155265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p:nvPr>
            <p:ph hasCustomPrompt="1" idx="9" type="title"/>
          </p:nvPr>
        </p:nvSpPr>
        <p:spPr>
          <a:xfrm>
            <a:off x="4175725"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hasCustomPrompt="1" idx="13" type="title"/>
          </p:nvPr>
        </p:nvSpPr>
        <p:spPr>
          <a:xfrm>
            <a:off x="4175725"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hasCustomPrompt="1" idx="14" type="title"/>
          </p:nvPr>
        </p:nvSpPr>
        <p:spPr>
          <a:xfrm>
            <a:off x="6798800" y="1245325"/>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hasCustomPrompt="1" idx="15" type="title"/>
          </p:nvPr>
        </p:nvSpPr>
        <p:spPr>
          <a:xfrm>
            <a:off x="6798800" y="3080950"/>
            <a:ext cx="734700" cy="610500"/>
          </a:xfrm>
          <a:prstGeom prst="rect">
            <a:avLst/>
          </a:prstGeom>
          <a:solidFill>
            <a:schemeClr val="dk2"/>
          </a:solidFill>
          <a:effectLst>
            <a:outerShdw rotWithShape="0" algn="bl" dir="7560000" dist="57150">
              <a:schemeClr val="dk1"/>
            </a:outerShdw>
          </a:effectLst>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idx="16" type="subTitle"/>
          </p:nvPr>
        </p:nvSpPr>
        <p:spPr>
          <a:xfrm>
            <a:off x="79620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2" name="Google Shape;92;p13"/>
          <p:cNvSpPr txBox="1"/>
          <p:nvPr>
            <p:ph idx="17" type="subTitle"/>
          </p:nvPr>
        </p:nvSpPr>
        <p:spPr>
          <a:xfrm>
            <a:off x="3419275"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3" name="Google Shape;93;p13"/>
          <p:cNvSpPr txBox="1"/>
          <p:nvPr>
            <p:ph idx="18" type="subTitle"/>
          </p:nvPr>
        </p:nvSpPr>
        <p:spPr>
          <a:xfrm>
            <a:off x="6042350" y="1877300"/>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4" name="Google Shape;94;p13"/>
          <p:cNvSpPr txBox="1"/>
          <p:nvPr>
            <p:ph idx="19" type="subTitle"/>
          </p:nvPr>
        </p:nvSpPr>
        <p:spPr>
          <a:xfrm>
            <a:off x="79620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5" name="Google Shape;95;p13"/>
          <p:cNvSpPr txBox="1"/>
          <p:nvPr>
            <p:ph idx="20" type="subTitle"/>
          </p:nvPr>
        </p:nvSpPr>
        <p:spPr>
          <a:xfrm>
            <a:off x="3419275"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6" name="Google Shape;96;p13"/>
          <p:cNvSpPr txBox="1"/>
          <p:nvPr>
            <p:ph idx="21" type="subTitle"/>
          </p:nvPr>
        </p:nvSpPr>
        <p:spPr>
          <a:xfrm>
            <a:off x="6042350" y="3713121"/>
            <a:ext cx="22476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7" name="Google Shape;97;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 name="Shape 98"/>
        <p:cNvGrpSpPr/>
        <p:nvPr/>
      </p:nvGrpSpPr>
      <p:grpSpPr>
        <a:xfrm>
          <a:off x="0" y="0"/>
          <a:ext cx="0" cy="0"/>
          <a:chOff x="0" y="0"/>
          <a:chExt cx="0" cy="0"/>
        </a:xfrm>
      </p:grpSpPr>
      <p:sp>
        <p:nvSpPr>
          <p:cNvPr id="99" name="Google Shape;99;p1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0" name="Google Shape;10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1" name="Shape 101"/>
        <p:cNvGrpSpPr/>
        <p:nvPr/>
      </p:nvGrpSpPr>
      <p:grpSpPr>
        <a:xfrm>
          <a:off x="0" y="0"/>
          <a:ext cx="0" cy="0"/>
          <a:chOff x="0" y="0"/>
          <a:chExt cx="0" cy="0"/>
        </a:xfrm>
      </p:grpSpPr>
      <p:sp>
        <p:nvSpPr>
          <p:cNvPr id="102" name="Google Shape;102;p15"/>
          <p:cNvSpPr txBox="1"/>
          <p:nvPr>
            <p:ph type="title"/>
          </p:nvPr>
        </p:nvSpPr>
        <p:spPr>
          <a:xfrm>
            <a:off x="4978120" y="3232050"/>
            <a:ext cx="34527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3" name="Google Shape;103;p15"/>
          <p:cNvSpPr txBox="1"/>
          <p:nvPr>
            <p:ph idx="1" type="subTitle"/>
          </p:nvPr>
        </p:nvSpPr>
        <p:spPr>
          <a:xfrm>
            <a:off x="713175" y="1368750"/>
            <a:ext cx="77175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2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04" name="Google Shape;104;p15"/>
          <p:cNvGrpSpPr/>
          <p:nvPr/>
        </p:nvGrpSpPr>
        <p:grpSpPr>
          <a:xfrm>
            <a:off x="22564" y="-3"/>
            <a:ext cx="8719016" cy="5120941"/>
            <a:chOff x="22564" y="-3"/>
            <a:chExt cx="8719016" cy="5120941"/>
          </a:xfrm>
        </p:grpSpPr>
        <p:sp>
          <p:nvSpPr>
            <p:cNvPr id="105" name="Google Shape;105;p15"/>
            <p:cNvSpPr/>
            <p:nvPr/>
          </p:nvSpPr>
          <p:spPr>
            <a:xfrm>
              <a:off x="1437657"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22564" y="378611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3184820" y="-3"/>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0" name="Shape 110"/>
        <p:cNvGrpSpPr/>
        <p:nvPr/>
      </p:nvGrpSpPr>
      <p:grpSpPr>
        <a:xfrm>
          <a:off x="0" y="0"/>
          <a:ext cx="0" cy="0"/>
          <a:chOff x="0" y="0"/>
          <a:chExt cx="0" cy="0"/>
        </a:xfrm>
      </p:grpSpPr>
      <p:sp>
        <p:nvSpPr>
          <p:cNvPr id="111" name="Google Shape;111;p16"/>
          <p:cNvSpPr txBox="1"/>
          <p:nvPr>
            <p:ph type="title"/>
          </p:nvPr>
        </p:nvSpPr>
        <p:spPr>
          <a:xfrm>
            <a:off x="1005150" y="1021050"/>
            <a:ext cx="3075000" cy="198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 name="Google Shape;112;p16"/>
          <p:cNvSpPr txBox="1"/>
          <p:nvPr>
            <p:ph idx="1" type="subTitle"/>
          </p:nvPr>
        </p:nvSpPr>
        <p:spPr>
          <a:xfrm>
            <a:off x="1005150" y="3006175"/>
            <a:ext cx="30750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16"/>
          <p:cNvSpPr/>
          <p:nvPr>
            <p:ph idx="2" type="pic"/>
          </p:nvPr>
        </p:nvSpPr>
        <p:spPr>
          <a:xfrm>
            <a:off x="4353075" y="897225"/>
            <a:ext cx="3577200" cy="3349200"/>
          </a:xfrm>
          <a:prstGeom prst="rect">
            <a:avLst/>
          </a:prstGeom>
          <a:noFill/>
          <a:ln>
            <a:noFill/>
          </a:ln>
          <a:effectLst>
            <a:outerShdw rotWithShape="0" algn="bl" dir="7920000" dist="152400">
              <a:schemeClr val="dk1"/>
            </a:outerShdw>
          </a:effectLst>
        </p:spPr>
      </p:sp>
      <p:sp>
        <p:nvSpPr>
          <p:cNvPr id="114" name="Google Shape;11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5" name="Shape 115"/>
        <p:cNvGrpSpPr/>
        <p:nvPr/>
      </p:nvGrpSpPr>
      <p:grpSpPr>
        <a:xfrm>
          <a:off x="0" y="0"/>
          <a:ext cx="0" cy="0"/>
          <a:chOff x="0" y="0"/>
          <a:chExt cx="0" cy="0"/>
        </a:xfrm>
      </p:grpSpPr>
      <p:sp>
        <p:nvSpPr>
          <p:cNvPr id="116" name="Google Shape;116;p17"/>
          <p:cNvSpPr txBox="1"/>
          <p:nvPr>
            <p:ph type="title"/>
          </p:nvPr>
        </p:nvSpPr>
        <p:spPr>
          <a:xfrm>
            <a:off x="1174875" y="1503150"/>
            <a:ext cx="2573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17"/>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9" name="Shape 119"/>
        <p:cNvGrpSpPr/>
        <p:nvPr/>
      </p:nvGrpSpPr>
      <p:grpSpPr>
        <a:xfrm>
          <a:off x="0" y="0"/>
          <a:ext cx="0" cy="0"/>
          <a:chOff x="0" y="0"/>
          <a:chExt cx="0" cy="0"/>
        </a:xfrm>
      </p:grpSpPr>
      <p:sp>
        <p:nvSpPr>
          <p:cNvPr id="120" name="Google Shape;120;p18"/>
          <p:cNvSpPr txBox="1"/>
          <p:nvPr>
            <p:ph type="title"/>
          </p:nvPr>
        </p:nvSpPr>
        <p:spPr>
          <a:xfrm>
            <a:off x="5388434" y="1503150"/>
            <a:ext cx="2573700" cy="106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8"/>
          <p:cNvSpPr txBox="1"/>
          <p:nvPr>
            <p:ph idx="1" type="subTitle"/>
          </p:nvPr>
        </p:nvSpPr>
        <p:spPr>
          <a:xfrm>
            <a:off x="5388434" y="2566350"/>
            <a:ext cx="2573700" cy="1074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123" name="Shape 123"/>
        <p:cNvGrpSpPr/>
        <p:nvPr/>
      </p:nvGrpSpPr>
      <p:grpSpPr>
        <a:xfrm>
          <a:off x="0" y="0"/>
          <a:ext cx="0" cy="0"/>
          <a:chOff x="0" y="0"/>
          <a:chExt cx="0" cy="0"/>
        </a:xfrm>
      </p:grpSpPr>
      <p:sp>
        <p:nvSpPr>
          <p:cNvPr id="124" name="Google Shape;124;p19"/>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5" name="Google Shape;125;p19"/>
          <p:cNvSpPr txBox="1"/>
          <p:nvPr>
            <p:ph idx="1" type="body"/>
          </p:nvPr>
        </p:nvSpPr>
        <p:spPr>
          <a:xfrm>
            <a:off x="791700" y="1201675"/>
            <a:ext cx="6709200" cy="2238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126" name="Google Shape;12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ONLY_2">
    <p:spTree>
      <p:nvGrpSpPr>
        <p:cNvPr id="127" name="Shape 127"/>
        <p:cNvGrpSpPr/>
        <p:nvPr/>
      </p:nvGrpSpPr>
      <p:grpSpPr>
        <a:xfrm>
          <a:off x="0" y="0"/>
          <a:ext cx="0" cy="0"/>
          <a:chOff x="0" y="0"/>
          <a:chExt cx="0" cy="0"/>
        </a:xfrm>
      </p:grpSpPr>
      <p:sp>
        <p:nvSpPr>
          <p:cNvPr id="128" name="Google Shape;128;p20"/>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 name="Google Shape;129;p20"/>
          <p:cNvSpPr txBox="1"/>
          <p:nvPr>
            <p:ph idx="1" type="subTitle"/>
          </p:nvPr>
        </p:nvSpPr>
        <p:spPr>
          <a:xfrm>
            <a:off x="962550" y="1324250"/>
            <a:ext cx="5372700" cy="3092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2403300" y="2308700"/>
            <a:ext cx="4337400" cy="15489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4048350" y="1035200"/>
            <a:ext cx="1047300" cy="969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5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txBox="1"/>
          <p:nvPr>
            <p:ph idx="1" type="subTitle"/>
          </p:nvPr>
        </p:nvSpPr>
        <p:spPr>
          <a:xfrm>
            <a:off x="2403300" y="3913400"/>
            <a:ext cx="43374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 name="Google Shape;22;p3"/>
          <p:cNvGrpSpPr/>
          <p:nvPr/>
        </p:nvGrpSpPr>
        <p:grpSpPr>
          <a:xfrm>
            <a:off x="402430" y="39538"/>
            <a:ext cx="8349379" cy="5035943"/>
            <a:chOff x="402430" y="39538"/>
            <a:chExt cx="8349379" cy="5035943"/>
          </a:xfrm>
        </p:grpSpPr>
        <p:sp>
          <p:nvSpPr>
            <p:cNvPr id="23" name="Google Shape;23;p3"/>
            <p:cNvSpPr/>
            <p:nvPr/>
          </p:nvSpPr>
          <p:spPr>
            <a:xfrm>
              <a:off x="402430" y="444858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7755293" y="39538"/>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8441009" y="4764680"/>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1" name="Shape 131"/>
        <p:cNvGrpSpPr/>
        <p:nvPr/>
      </p:nvGrpSpPr>
      <p:grpSpPr>
        <a:xfrm>
          <a:off x="0" y="0"/>
          <a:ext cx="0" cy="0"/>
          <a:chOff x="0" y="0"/>
          <a:chExt cx="0" cy="0"/>
        </a:xfrm>
      </p:grpSpPr>
      <p:sp>
        <p:nvSpPr>
          <p:cNvPr id="132" name="Google Shape;132;p21"/>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 name="Google Shape;133;p21"/>
          <p:cNvSpPr txBox="1"/>
          <p:nvPr>
            <p:ph idx="1" type="subTitle"/>
          </p:nvPr>
        </p:nvSpPr>
        <p:spPr>
          <a:xfrm>
            <a:off x="4818095" y="2374645"/>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21"/>
          <p:cNvSpPr txBox="1"/>
          <p:nvPr>
            <p:ph idx="2" type="subTitle"/>
          </p:nvPr>
        </p:nvSpPr>
        <p:spPr>
          <a:xfrm>
            <a:off x="1530800" y="2374662"/>
            <a:ext cx="2795100" cy="10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1"/>
          <p:cNvSpPr txBox="1"/>
          <p:nvPr>
            <p:ph idx="3" type="subTitle"/>
          </p:nvPr>
        </p:nvSpPr>
        <p:spPr>
          <a:xfrm>
            <a:off x="1530805" y="1961700"/>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6" name="Google Shape;136;p21"/>
          <p:cNvSpPr txBox="1"/>
          <p:nvPr>
            <p:ph idx="4" type="subTitle"/>
          </p:nvPr>
        </p:nvSpPr>
        <p:spPr>
          <a:xfrm>
            <a:off x="4818095" y="1961688"/>
            <a:ext cx="27951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7" name="Google Shape;13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8" name="Shape 138"/>
        <p:cNvGrpSpPr/>
        <p:nvPr/>
      </p:nvGrpSpPr>
      <p:grpSpPr>
        <a:xfrm>
          <a:off x="0" y="0"/>
          <a:ext cx="0" cy="0"/>
          <a:chOff x="0" y="0"/>
          <a:chExt cx="0" cy="0"/>
        </a:xfrm>
      </p:grpSpPr>
      <p:sp>
        <p:nvSpPr>
          <p:cNvPr id="139" name="Google Shape;139;p22"/>
          <p:cNvSpPr txBox="1"/>
          <p:nvPr>
            <p:ph type="title"/>
          </p:nvPr>
        </p:nvSpPr>
        <p:spPr>
          <a:xfrm>
            <a:off x="713225"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22"/>
          <p:cNvSpPr txBox="1"/>
          <p:nvPr>
            <p:ph idx="1" type="subTitle"/>
          </p:nvPr>
        </p:nvSpPr>
        <p:spPr>
          <a:xfrm>
            <a:off x="4832078"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2"/>
          <p:cNvSpPr txBox="1"/>
          <p:nvPr>
            <p:ph idx="2" type="subTitle"/>
          </p:nvPr>
        </p:nvSpPr>
        <p:spPr>
          <a:xfrm>
            <a:off x="1057900" y="1896225"/>
            <a:ext cx="3254100" cy="189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3" name="Shape 143"/>
        <p:cNvGrpSpPr/>
        <p:nvPr/>
      </p:nvGrpSpPr>
      <p:grpSpPr>
        <a:xfrm>
          <a:off x="0" y="0"/>
          <a:ext cx="0" cy="0"/>
          <a:chOff x="0" y="0"/>
          <a:chExt cx="0" cy="0"/>
        </a:xfrm>
      </p:grpSpPr>
      <p:sp>
        <p:nvSpPr>
          <p:cNvPr id="144" name="Google Shape;144;p23"/>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23"/>
          <p:cNvSpPr txBox="1"/>
          <p:nvPr>
            <p:ph idx="1" type="subTitle"/>
          </p:nvPr>
        </p:nvSpPr>
        <p:spPr>
          <a:xfrm>
            <a:off x="1592624" y="1672417"/>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3"/>
          <p:cNvSpPr txBox="1"/>
          <p:nvPr>
            <p:ph idx="2" type="subTitle"/>
          </p:nvPr>
        </p:nvSpPr>
        <p:spPr>
          <a:xfrm>
            <a:off x="1592608" y="2842621"/>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23"/>
          <p:cNvSpPr txBox="1"/>
          <p:nvPr>
            <p:ph idx="3" type="subTitle"/>
          </p:nvPr>
        </p:nvSpPr>
        <p:spPr>
          <a:xfrm>
            <a:off x="1592600" y="3944000"/>
            <a:ext cx="5958900" cy="66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3"/>
          <p:cNvSpPr txBox="1"/>
          <p:nvPr>
            <p:ph idx="4" type="subTitle"/>
          </p:nvPr>
        </p:nvSpPr>
        <p:spPr>
          <a:xfrm>
            <a:off x="1592607" y="1310825"/>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9" name="Google Shape;149;p23"/>
          <p:cNvSpPr txBox="1"/>
          <p:nvPr>
            <p:ph idx="5" type="subTitle"/>
          </p:nvPr>
        </p:nvSpPr>
        <p:spPr>
          <a:xfrm>
            <a:off x="1592607" y="2481029"/>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0" name="Google Shape;150;p23"/>
          <p:cNvSpPr txBox="1"/>
          <p:nvPr>
            <p:ph idx="6" type="subTitle"/>
          </p:nvPr>
        </p:nvSpPr>
        <p:spPr>
          <a:xfrm>
            <a:off x="1592607" y="3582283"/>
            <a:ext cx="5958900" cy="531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1" name="Google Shape;15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2" name="Shape 152"/>
        <p:cNvGrpSpPr/>
        <p:nvPr/>
      </p:nvGrpSpPr>
      <p:grpSpPr>
        <a:xfrm>
          <a:off x="0" y="0"/>
          <a:ext cx="0" cy="0"/>
          <a:chOff x="0" y="0"/>
          <a:chExt cx="0" cy="0"/>
        </a:xfrm>
      </p:grpSpPr>
      <p:sp>
        <p:nvSpPr>
          <p:cNvPr id="153" name="Google Shape;153;p24"/>
          <p:cNvSpPr txBox="1"/>
          <p:nvPr>
            <p:ph type="title"/>
          </p:nvPr>
        </p:nvSpPr>
        <p:spPr>
          <a:xfrm>
            <a:off x="798406" y="539500"/>
            <a:ext cx="7625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24"/>
          <p:cNvSpPr txBox="1"/>
          <p:nvPr>
            <p:ph idx="1" type="subTitle"/>
          </p:nvPr>
        </p:nvSpPr>
        <p:spPr>
          <a:xfrm>
            <a:off x="1517248" y="1917560"/>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4"/>
          <p:cNvSpPr txBox="1"/>
          <p:nvPr>
            <p:ph idx="2" type="subTitle"/>
          </p:nvPr>
        </p:nvSpPr>
        <p:spPr>
          <a:xfrm>
            <a:off x="5152652" y="1917561"/>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4"/>
          <p:cNvSpPr txBox="1"/>
          <p:nvPr>
            <p:ph idx="3" type="subTitle"/>
          </p:nvPr>
        </p:nvSpPr>
        <p:spPr>
          <a:xfrm>
            <a:off x="1517248"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4"/>
          <p:cNvSpPr txBox="1"/>
          <p:nvPr>
            <p:ph idx="4" type="subTitle"/>
          </p:nvPr>
        </p:nvSpPr>
        <p:spPr>
          <a:xfrm>
            <a:off x="5152652" y="3560425"/>
            <a:ext cx="2474100" cy="83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4"/>
          <p:cNvSpPr txBox="1"/>
          <p:nvPr>
            <p:ph idx="5" type="subTitle"/>
          </p:nvPr>
        </p:nvSpPr>
        <p:spPr>
          <a:xfrm>
            <a:off x="1517251"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9" name="Google Shape;159;p24"/>
          <p:cNvSpPr txBox="1"/>
          <p:nvPr>
            <p:ph idx="6" type="subTitle"/>
          </p:nvPr>
        </p:nvSpPr>
        <p:spPr>
          <a:xfrm>
            <a:off x="1517251"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0" name="Google Shape;160;p24"/>
          <p:cNvSpPr txBox="1"/>
          <p:nvPr>
            <p:ph idx="7" type="subTitle"/>
          </p:nvPr>
        </p:nvSpPr>
        <p:spPr>
          <a:xfrm>
            <a:off x="5152650" y="1574050"/>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1" name="Google Shape;161;p24"/>
          <p:cNvSpPr txBox="1"/>
          <p:nvPr>
            <p:ph idx="8" type="subTitle"/>
          </p:nvPr>
        </p:nvSpPr>
        <p:spPr>
          <a:xfrm>
            <a:off x="5152650" y="3217014"/>
            <a:ext cx="24741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3" name="Shape 163"/>
        <p:cNvGrpSpPr/>
        <p:nvPr/>
      </p:nvGrpSpPr>
      <p:grpSpPr>
        <a:xfrm>
          <a:off x="0" y="0"/>
          <a:ext cx="0" cy="0"/>
          <a:chOff x="0" y="0"/>
          <a:chExt cx="0" cy="0"/>
        </a:xfrm>
      </p:grpSpPr>
      <p:sp>
        <p:nvSpPr>
          <p:cNvPr id="164" name="Google Shape;164;p2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5" name="Google Shape;165;p25"/>
          <p:cNvSpPr txBox="1"/>
          <p:nvPr>
            <p:ph idx="1" type="subTitle"/>
          </p:nvPr>
        </p:nvSpPr>
        <p:spPr>
          <a:xfrm>
            <a:off x="965245" y="2004954"/>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5"/>
          <p:cNvSpPr txBox="1"/>
          <p:nvPr>
            <p:ph idx="2" type="subTitle"/>
          </p:nvPr>
        </p:nvSpPr>
        <p:spPr>
          <a:xfrm>
            <a:off x="3483434" y="2004955"/>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5"/>
          <p:cNvSpPr txBox="1"/>
          <p:nvPr>
            <p:ph idx="3" type="subTitle"/>
          </p:nvPr>
        </p:nvSpPr>
        <p:spPr>
          <a:xfrm>
            <a:off x="965245" y="3655625"/>
            <a:ext cx="21792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5"/>
          <p:cNvSpPr txBox="1"/>
          <p:nvPr>
            <p:ph idx="4" type="subTitle"/>
          </p:nvPr>
        </p:nvSpPr>
        <p:spPr>
          <a:xfrm>
            <a:off x="3483434" y="3655626"/>
            <a:ext cx="21750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25"/>
          <p:cNvSpPr txBox="1"/>
          <p:nvPr>
            <p:ph idx="5" type="subTitle"/>
          </p:nvPr>
        </p:nvSpPr>
        <p:spPr>
          <a:xfrm>
            <a:off x="6003695" y="2004955"/>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5"/>
          <p:cNvSpPr txBox="1"/>
          <p:nvPr>
            <p:ph idx="6" type="subTitle"/>
          </p:nvPr>
        </p:nvSpPr>
        <p:spPr>
          <a:xfrm>
            <a:off x="6003695" y="3655626"/>
            <a:ext cx="2170800" cy="8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25"/>
          <p:cNvSpPr txBox="1"/>
          <p:nvPr>
            <p:ph idx="7" type="subTitle"/>
          </p:nvPr>
        </p:nvSpPr>
        <p:spPr>
          <a:xfrm>
            <a:off x="965251" y="1414625"/>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2" name="Google Shape;172;p25"/>
          <p:cNvSpPr txBox="1"/>
          <p:nvPr>
            <p:ph idx="8" type="subTitle"/>
          </p:nvPr>
        </p:nvSpPr>
        <p:spPr>
          <a:xfrm>
            <a:off x="3485566" y="1414628"/>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3" name="Google Shape;173;p25"/>
          <p:cNvSpPr txBox="1"/>
          <p:nvPr>
            <p:ph idx="9" type="subTitle"/>
          </p:nvPr>
        </p:nvSpPr>
        <p:spPr>
          <a:xfrm>
            <a:off x="6007955" y="1414628"/>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4" name="Google Shape;174;p25"/>
          <p:cNvSpPr txBox="1"/>
          <p:nvPr>
            <p:ph idx="13" type="subTitle"/>
          </p:nvPr>
        </p:nvSpPr>
        <p:spPr>
          <a:xfrm>
            <a:off x="965251" y="3055576"/>
            <a:ext cx="21792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5" name="Google Shape;175;p25"/>
          <p:cNvSpPr txBox="1"/>
          <p:nvPr>
            <p:ph idx="14" type="subTitle"/>
          </p:nvPr>
        </p:nvSpPr>
        <p:spPr>
          <a:xfrm>
            <a:off x="3485565" y="3055577"/>
            <a:ext cx="21750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6" name="Google Shape;176;p25"/>
          <p:cNvSpPr txBox="1"/>
          <p:nvPr>
            <p:ph idx="15" type="subTitle"/>
          </p:nvPr>
        </p:nvSpPr>
        <p:spPr>
          <a:xfrm>
            <a:off x="6007952" y="3055577"/>
            <a:ext cx="2170800" cy="744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7" name="Google Shape;177;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78" name="Shape 178"/>
        <p:cNvGrpSpPr/>
        <p:nvPr/>
      </p:nvGrpSpPr>
      <p:grpSpPr>
        <a:xfrm>
          <a:off x="0" y="0"/>
          <a:ext cx="0" cy="0"/>
          <a:chOff x="0" y="0"/>
          <a:chExt cx="0" cy="0"/>
        </a:xfrm>
      </p:grpSpPr>
      <p:sp>
        <p:nvSpPr>
          <p:cNvPr id="179" name="Google Shape;179;p26"/>
          <p:cNvSpPr txBox="1"/>
          <p:nvPr>
            <p:ph hasCustomPrompt="1" type="title"/>
          </p:nvPr>
        </p:nvSpPr>
        <p:spPr>
          <a:xfrm>
            <a:off x="2310400" y="61162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0" name="Google Shape;180;p26"/>
          <p:cNvSpPr txBox="1"/>
          <p:nvPr>
            <p:ph idx="1" type="subTitle"/>
          </p:nvPr>
        </p:nvSpPr>
        <p:spPr>
          <a:xfrm>
            <a:off x="2310400" y="1452946"/>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1" name="Google Shape;181;p26"/>
          <p:cNvSpPr txBox="1"/>
          <p:nvPr>
            <p:ph hasCustomPrompt="1" idx="2" type="title"/>
          </p:nvPr>
        </p:nvSpPr>
        <p:spPr>
          <a:xfrm>
            <a:off x="2310400" y="196388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2" name="Google Shape;182;p26"/>
          <p:cNvSpPr txBox="1"/>
          <p:nvPr>
            <p:ph idx="3" type="subTitle"/>
          </p:nvPr>
        </p:nvSpPr>
        <p:spPr>
          <a:xfrm>
            <a:off x="2310400" y="2805211"/>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3" name="Google Shape;183;p26"/>
          <p:cNvSpPr txBox="1"/>
          <p:nvPr>
            <p:ph hasCustomPrompt="1" idx="4" type="title"/>
          </p:nvPr>
        </p:nvSpPr>
        <p:spPr>
          <a:xfrm>
            <a:off x="2310400" y="3316145"/>
            <a:ext cx="4523100" cy="7689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4" name="Google Shape;184;p26"/>
          <p:cNvSpPr txBox="1"/>
          <p:nvPr>
            <p:ph idx="5" type="subTitle"/>
          </p:nvPr>
        </p:nvSpPr>
        <p:spPr>
          <a:xfrm>
            <a:off x="2310400" y="4157475"/>
            <a:ext cx="4523100" cy="37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5" name="Google Shape;18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86" name="Shape 186"/>
        <p:cNvGrpSpPr/>
        <p:nvPr/>
      </p:nvGrpSpPr>
      <p:grpSpPr>
        <a:xfrm>
          <a:off x="0" y="0"/>
          <a:ext cx="0" cy="0"/>
          <a:chOff x="0" y="0"/>
          <a:chExt cx="0" cy="0"/>
        </a:xfrm>
      </p:grpSpPr>
      <p:sp>
        <p:nvSpPr>
          <p:cNvPr id="187" name="Google Shape;187;p27"/>
          <p:cNvSpPr txBox="1"/>
          <p:nvPr>
            <p:ph hasCustomPrompt="1" type="title"/>
          </p:nvPr>
        </p:nvSpPr>
        <p:spPr>
          <a:xfrm>
            <a:off x="108817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8" name="Google Shape;188;p27"/>
          <p:cNvSpPr txBox="1"/>
          <p:nvPr>
            <p:ph idx="1" type="subTitle"/>
          </p:nvPr>
        </p:nvSpPr>
        <p:spPr>
          <a:xfrm>
            <a:off x="720000"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 name="Google Shape;189;p27"/>
          <p:cNvSpPr txBox="1"/>
          <p:nvPr>
            <p:ph idx="2" type="subTitle"/>
          </p:nvPr>
        </p:nvSpPr>
        <p:spPr>
          <a:xfrm>
            <a:off x="720000"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0" name="Google Shape;190;p27"/>
          <p:cNvSpPr txBox="1"/>
          <p:nvPr>
            <p:ph hasCustomPrompt="1" idx="3" type="title"/>
          </p:nvPr>
        </p:nvSpPr>
        <p:spPr>
          <a:xfrm>
            <a:off x="3788157"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1" name="Google Shape;191;p27"/>
          <p:cNvSpPr txBox="1"/>
          <p:nvPr>
            <p:ph idx="4" type="subTitle"/>
          </p:nvPr>
        </p:nvSpPr>
        <p:spPr>
          <a:xfrm>
            <a:off x="3420057"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27"/>
          <p:cNvSpPr txBox="1"/>
          <p:nvPr>
            <p:ph idx="5" type="subTitle"/>
          </p:nvPr>
        </p:nvSpPr>
        <p:spPr>
          <a:xfrm>
            <a:off x="3420057"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3" name="Google Shape;193;p27"/>
          <p:cNvSpPr txBox="1"/>
          <p:nvPr>
            <p:ph hasCustomPrompt="1" idx="6" type="title"/>
          </p:nvPr>
        </p:nvSpPr>
        <p:spPr>
          <a:xfrm>
            <a:off x="6488215" y="2365425"/>
            <a:ext cx="1567800" cy="657600"/>
          </a:xfrm>
          <a:prstGeom prst="rect">
            <a:avLst/>
          </a:prstGeom>
          <a:solidFill>
            <a:schemeClr val="dk2"/>
          </a:solidFill>
          <a:effectLst>
            <a:outerShdw rotWithShape="0" algn="bl" dir="7380000" dist="152400">
              <a:schemeClr val="dk1"/>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4" name="Google Shape;194;p27"/>
          <p:cNvSpPr txBox="1"/>
          <p:nvPr>
            <p:ph idx="7" type="subTitle"/>
          </p:nvPr>
        </p:nvSpPr>
        <p:spPr>
          <a:xfrm>
            <a:off x="6120115" y="3646197"/>
            <a:ext cx="23040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5" name="Google Shape;195;p27"/>
          <p:cNvSpPr txBox="1"/>
          <p:nvPr>
            <p:ph idx="8" type="subTitle"/>
          </p:nvPr>
        </p:nvSpPr>
        <p:spPr>
          <a:xfrm>
            <a:off x="6120115" y="3315632"/>
            <a:ext cx="2304000" cy="50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DM Sans"/>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196" name="Google Shape;196;p27"/>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7" name="Google Shape;19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8" name="Shape 198"/>
        <p:cNvGrpSpPr/>
        <p:nvPr/>
      </p:nvGrpSpPr>
      <p:grpSpPr>
        <a:xfrm>
          <a:off x="0" y="0"/>
          <a:ext cx="0" cy="0"/>
          <a:chOff x="0" y="0"/>
          <a:chExt cx="0" cy="0"/>
        </a:xfrm>
      </p:grpSpPr>
      <p:sp>
        <p:nvSpPr>
          <p:cNvPr id="199" name="Google Shape;199;p28"/>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0" name="Google Shape;200;p28"/>
          <p:cNvSpPr txBox="1"/>
          <p:nvPr>
            <p:ph idx="1" type="subTitle"/>
          </p:nvPr>
        </p:nvSpPr>
        <p:spPr>
          <a:xfrm>
            <a:off x="2105675" y="1598200"/>
            <a:ext cx="4932900" cy="113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1" name="Google Shape;201;p28"/>
          <p:cNvGrpSpPr/>
          <p:nvPr/>
        </p:nvGrpSpPr>
        <p:grpSpPr>
          <a:xfrm>
            <a:off x="18907" y="348447"/>
            <a:ext cx="9102423" cy="4768600"/>
            <a:chOff x="18907" y="348447"/>
            <a:chExt cx="9102423" cy="4768600"/>
          </a:xfrm>
        </p:grpSpPr>
        <p:sp>
          <p:nvSpPr>
            <p:cNvPr id="202" name="Google Shape;202;p28"/>
            <p:cNvSpPr/>
            <p:nvPr/>
          </p:nvSpPr>
          <p:spPr>
            <a:xfrm>
              <a:off x="18907" y="48062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8810530" y="344906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8430782" y="34844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398650" y="136758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8"/>
          <p:cNvSpPr txBox="1"/>
          <p:nvPr/>
        </p:nvSpPr>
        <p:spPr>
          <a:xfrm>
            <a:off x="2105650" y="3543350"/>
            <a:ext cx="4932900" cy="575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b="1" lang="en" sz="1200" u="sng">
                <a:solidFill>
                  <a:schemeClr val="hlink"/>
                </a:solidFill>
                <a:latin typeface="Albert Sans"/>
                <a:ea typeface="Albert Sans"/>
                <a:cs typeface="Albert Sans"/>
                <a:sym typeface="Albert Sans"/>
                <a:hlinkClick r:id="rId2"/>
              </a:rPr>
              <a:t>Slidesgo</a:t>
            </a:r>
            <a:r>
              <a:rPr lang="en" sz="1200">
                <a:solidFill>
                  <a:schemeClr val="dk1"/>
                </a:solidFill>
                <a:latin typeface="Albert Sans"/>
                <a:ea typeface="Albert Sans"/>
                <a:cs typeface="Albert Sans"/>
                <a:sym typeface="Albert Sans"/>
              </a:rPr>
              <a:t>, and includes icons by </a:t>
            </a:r>
            <a:r>
              <a:rPr b="1" lang="en" sz="1200" u="sng">
                <a:solidFill>
                  <a:schemeClr val="dk1"/>
                </a:solidFill>
                <a:latin typeface="Albert Sans"/>
                <a:ea typeface="Albert Sans"/>
                <a:cs typeface="Albert Sans"/>
                <a:sym typeface="Albert Sans"/>
                <a:hlinkClick r:id="rId3">
                  <a:extLst>
                    <a:ext uri="{A12FA001-AC4F-418D-AE19-62706E023703}">
                      <ahyp:hlinkClr val="tx"/>
                    </a:ext>
                  </a:extLst>
                </a:hlinkClick>
              </a:rPr>
              <a:t>Flaticon</a:t>
            </a:r>
            <a:r>
              <a:rPr lang="en" sz="1200">
                <a:solidFill>
                  <a:schemeClr val="dk1"/>
                </a:solidFill>
                <a:latin typeface="Albert Sans"/>
                <a:ea typeface="Albert Sans"/>
                <a:cs typeface="Albert Sans"/>
                <a:sym typeface="Albert Sans"/>
              </a:rPr>
              <a:t>, and infographics &amp; images by </a:t>
            </a:r>
            <a:r>
              <a:rPr b="1" lang="en" sz="1200" u="sng">
                <a:solidFill>
                  <a:schemeClr val="dk1"/>
                </a:solidFill>
                <a:latin typeface="Albert Sans"/>
                <a:ea typeface="Albert Sans"/>
                <a:cs typeface="Albert Sans"/>
                <a:sym typeface="Albert Sans"/>
                <a:hlinkClick r:id="rId4">
                  <a:extLst>
                    <a:ext uri="{A12FA001-AC4F-418D-AE19-62706E023703}">
                      <ahyp:hlinkClr val="tx"/>
                    </a:ext>
                  </a:extLst>
                </a:hlinkClick>
              </a:rPr>
              <a:t>Freepik</a:t>
            </a:r>
            <a:r>
              <a:rPr lang="en" sz="1200" u="sng">
                <a:solidFill>
                  <a:schemeClr val="dk1"/>
                </a:solidFill>
                <a:latin typeface="Albert Sans"/>
                <a:ea typeface="Albert Sans"/>
                <a:cs typeface="Albert Sans"/>
                <a:sym typeface="Albert Sans"/>
              </a:rPr>
              <a:t> </a:t>
            </a:r>
            <a:endParaRPr b="1" sz="1200" u="sng">
              <a:solidFill>
                <a:schemeClr val="dk1"/>
              </a:solidFill>
              <a:latin typeface="Albert Sans"/>
              <a:ea typeface="Albert Sans"/>
              <a:cs typeface="Albert Sans"/>
              <a:sym typeface="Albert Sans"/>
            </a:endParaRPr>
          </a:p>
        </p:txBody>
      </p:sp>
      <p:sp>
        <p:nvSpPr>
          <p:cNvPr id="207" name="Google Shape;20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8" name="Shape 208"/>
        <p:cNvGrpSpPr/>
        <p:nvPr/>
      </p:nvGrpSpPr>
      <p:grpSpPr>
        <a:xfrm>
          <a:off x="0" y="0"/>
          <a:ext cx="0" cy="0"/>
          <a:chOff x="0" y="0"/>
          <a:chExt cx="0" cy="0"/>
        </a:xfrm>
      </p:grpSpPr>
      <p:sp>
        <p:nvSpPr>
          <p:cNvPr id="209" name="Google Shape;20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0" name="Shape 210"/>
        <p:cNvGrpSpPr/>
        <p:nvPr/>
      </p:nvGrpSpPr>
      <p:grpSpPr>
        <a:xfrm>
          <a:off x="0" y="0"/>
          <a:ext cx="0" cy="0"/>
          <a:chOff x="0" y="0"/>
          <a:chExt cx="0" cy="0"/>
        </a:xfrm>
      </p:grpSpPr>
      <p:sp>
        <p:nvSpPr>
          <p:cNvPr id="211" name="Google Shape;21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791700" y="525425"/>
            <a:ext cx="670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4"/>
          <p:cNvSpPr txBox="1"/>
          <p:nvPr>
            <p:ph idx="1" type="body"/>
          </p:nvPr>
        </p:nvSpPr>
        <p:spPr>
          <a:xfrm>
            <a:off x="791700" y="1201675"/>
            <a:ext cx="6709200" cy="254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30" name="Google Shape;3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5"/>
          <p:cNvSpPr txBox="1"/>
          <p:nvPr>
            <p:ph idx="1" type="subTitle"/>
          </p:nvPr>
        </p:nvSpPr>
        <p:spPr>
          <a:xfrm>
            <a:off x="5217434"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 name="Google Shape;34;p5"/>
          <p:cNvSpPr txBox="1"/>
          <p:nvPr>
            <p:ph idx="2" type="subTitle"/>
          </p:nvPr>
        </p:nvSpPr>
        <p:spPr>
          <a:xfrm>
            <a:off x="1745421" y="3695224"/>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 name="Google Shape;35;p5"/>
          <p:cNvSpPr txBox="1"/>
          <p:nvPr>
            <p:ph idx="3" type="subTitle"/>
          </p:nvPr>
        </p:nvSpPr>
        <p:spPr>
          <a:xfrm>
            <a:off x="5217426"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6" name="Google Shape;36;p5"/>
          <p:cNvSpPr txBox="1"/>
          <p:nvPr>
            <p:ph idx="4" type="subTitle"/>
          </p:nvPr>
        </p:nvSpPr>
        <p:spPr>
          <a:xfrm>
            <a:off x="1745225" y="3274925"/>
            <a:ext cx="21813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7" name="Google Shape;3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7588"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type="title"/>
          </p:nvPr>
        </p:nvSpPr>
        <p:spPr>
          <a:xfrm>
            <a:off x="3928350" y="949875"/>
            <a:ext cx="4129800" cy="1024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 name="Google Shape;43;p7"/>
          <p:cNvSpPr txBox="1"/>
          <p:nvPr>
            <p:ph idx="1" type="subTitle"/>
          </p:nvPr>
        </p:nvSpPr>
        <p:spPr>
          <a:xfrm>
            <a:off x="3928350" y="2006350"/>
            <a:ext cx="4129800" cy="2255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44" name="Google Shape;44;p7"/>
          <p:cNvSpPr/>
          <p:nvPr>
            <p:ph idx="2" type="pic"/>
          </p:nvPr>
        </p:nvSpPr>
        <p:spPr>
          <a:xfrm>
            <a:off x="992400" y="949875"/>
            <a:ext cx="2688000" cy="3311400"/>
          </a:xfrm>
          <a:prstGeom prst="rect">
            <a:avLst/>
          </a:prstGeom>
          <a:noFill/>
          <a:ln>
            <a:noFill/>
          </a:ln>
          <a:effectLst>
            <a:outerShdw rotWithShape="0" algn="bl" dir="7560000" dist="142875">
              <a:schemeClr val="dk1">
                <a:alpha val="97000"/>
              </a:schemeClr>
            </a:outerShdw>
          </a:effectLst>
        </p:spPr>
      </p:sp>
      <p:sp>
        <p:nvSpPr>
          <p:cNvPr id="45" name="Google Shape;4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8"/>
          <p:cNvSpPr txBox="1"/>
          <p:nvPr>
            <p:ph type="title"/>
          </p:nvPr>
        </p:nvSpPr>
        <p:spPr>
          <a:xfrm>
            <a:off x="1948500" y="1307100"/>
            <a:ext cx="52470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8" name="Google Shape;48;p8"/>
          <p:cNvGrpSpPr/>
          <p:nvPr/>
        </p:nvGrpSpPr>
        <p:grpSpPr>
          <a:xfrm>
            <a:off x="33846" y="-12"/>
            <a:ext cx="9110159" cy="5120950"/>
            <a:chOff x="33846" y="-12"/>
            <a:chExt cx="9110159" cy="5120950"/>
          </a:xfrm>
        </p:grpSpPr>
        <p:sp>
          <p:nvSpPr>
            <p:cNvPr id="49" name="Google Shape;49;p8"/>
            <p:cNvSpPr/>
            <p:nvPr/>
          </p:nvSpPr>
          <p:spPr>
            <a:xfrm>
              <a:off x="8833205" y="-12"/>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a:off x="33846" y="481013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402418" y="17398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8460914" y="1717288"/>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8460918" y="44993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txBox="1"/>
          <p:nvPr>
            <p:ph type="title"/>
          </p:nvPr>
        </p:nvSpPr>
        <p:spPr>
          <a:xfrm>
            <a:off x="2821494" y="1582288"/>
            <a:ext cx="35010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7" name="Google Shape;57;p9"/>
          <p:cNvSpPr txBox="1"/>
          <p:nvPr>
            <p:ph idx="1" type="subTitle"/>
          </p:nvPr>
        </p:nvSpPr>
        <p:spPr>
          <a:xfrm>
            <a:off x="2821506" y="2667513"/>
            <a:ext cx="3501000" cy="89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8" name="Google Shape;58;p9"/>
          <p:cNvGrpSpPr/>
          <p:nvPr/>
        </p:nvGrpSpPr>
        <p:grpSpPr>
          <a:xfrm>
            <a:off x="7" y="384088"/>
            <a:ext cx="8741573" cy="4375310"/>
            <a:chOff x="7" y="384088"/>
            <a:chExt cx="8741573" cy="4375310"/>
          </a:xfrm>
        </p:grpSpPr>
        <p:sp>
          <p:nvSpPr>
            <p:cNvPr id="59" name="Google Shape;59;p9"/>
            <p:cNvSpPr/>
            <p:nvPr/>
          </p:nvSpPr>
          <p:spPr>
            <a:xfrm>
              <a:off x="402430" y="105793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a:off x="8430780" y="384088"/>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a:off x="7" y="4448597"/>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p:nvPr>
            <p:ph idx="2" type="pic"/>
          </p:nvPr>
        </p:nvSpPr>
        <p:spPr>
          <a:xfrm>
            <a:off x="-25" y="-13725"/>
            <a:ext cx="9144000" cy="5157300"/>
          </a:xfrm>
          <a:prstGeom prst="rect">
            <a:avLst/>
          </a:prstGeom>
          <a:noFill/>
          <a:ln>
            <a:noFill/>
          </a:ln>
        </p:spPr>
      </p:sp>
      <p:sp>
        <p:nvSpPr>
          <p:cNvPr id="65" name="Google Shape;65;p10"/>
          <p:cNvSpPr txBox="1"/>
          <p:nvPr>
            <p:ph type="title"/>
          </p:nvPr>
        </p:nvSpPr>
        <p:spPr>
          <a:xfrm>
            <a:off x="713125" y="3954975"/>
            <a:ext cx="7717800" cy="6321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6" name="Google Shape;6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2pPr>
            <a:lvl3pPr lvl="2"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3pPr>
            <a:lvl4pPr lvl="3"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4pPr>
            <a:lvl5pPr lvl="4"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5pPr>
            <a:lvl6pPr lvl="5"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6pPr>
            <a:lvl7pPr lvl="6"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7pPr>
            <a:lvl8pPr lvl="7"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8pPr>
            <a:lvl9pPr lvl="8"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lbert Sans"/>
                <a:ea typeface="Albert Sans"/>
                <a:cs typeface="Albert Sans"/>
                <a:sym typeface="Albert Sans"/>
              </a:defRPr>
            </a:lvl1pPr>
            <a:lvl2pPr lvl="1" algn="r">
              <a:buNone/>
              <a:defRPr sz="1300">
                <a:solidFill>
                  <a:schemeClr val="dk1"/>
                </a:solidFill>
                <a:latin typeface="Albert Sans"/>
                <a:ea typeface="Albert Sans"/>
                <a:cs typeface="Albert Sans"/>
                <a:sym typeface="Albert Sans"/>
              </a:defRPr>
            </a:lvl2pPr>
            <a:lvl3pPr lvl="2" algn="r">
              <a:buNone/>
              <a:defRPr sz="1300">
                <a:solidFill>
                  <a:schemeClr val="dk1"/>
                </a:solidFill>
                <a:latin typeface="Albert Sans"/>
                <a:ea typeface="Albert Sans"/>
                <a:cs typeface="Albert Sans"/>
                <a:sym typeface="Albert Sans"/>
              </a:defRPr>
            </a:lvl3pPr>
            <a:lvl4pPr lvl="3" algn="r">
              <a:buNone/>
              <a:defRPr sz="1300">
                <a:solidFill>
                  <a:schemeClr val="dk1"/>
                </a:solidFill>
                <a:latin typeface="Albert Sans"/>
                <a:ea typeface="Albert Sans"/>
                <a:cs typeface="Albert Sans"/>
                <a:sym typeface="Albert Sans"/>
              </a:defRPr>
            </a:lvl4pPr>
            <a:lvl5pPr lvl="4" algn="r">
              <a:buNone/>
              <a:defRPr sz="1300">
                <a:solidFill>
                  <a:schemeClr val="dk1"/>
                </a:solidFill>
                <a:latin typeface="Albert Sans"/>
                <a:ea typeface="Albert Sans"/>
                <a:cs typeface="Albert Sans"/>
                <a:sym typeface="Albert Sans"/>
              </a:defRPr>
            </a:lvl5pPr>
            <a:lvl6pPr lvl="5" algn="r">
              <a:buNone/>
              <a:defRPr sz="1300">
                <a:solidFill>
                  <a:schemeClr val="dk1"/>
                </a:solidFill>
                <a:latin typeface="Albert Sans"/>
                <a:ea typeface="Albert Sans"/>
                <a:cs typeface="Albert Sans"/>
                <a:sym typeface="Albert Sans"/>
              </a:defRPr>
            </a:lvl6pPr>
            <a:lvl7pPr lvl="6" algn="r">
              <a:buNone/>
              <a:defRPr sz="1300">
                <a:solidFill>
                  <a:schemeClr val="dk1"/>
                </a:solidFill>
                <a:latin typeface="Albert Sans"/>
                <a:ea typeface="Albert Sans"/>
                <a:cs typeface="Albert Sans"/>
                <a:sym typeface="Albert Sans"/>
              </a:defRPr>
            </a:lvl7pPr>
            <a:lvl8pPr lvl="7" algn="r">
              <a:buNone/>
              <a:defRPr sz="1300">
                <a:solidFill>
                  <a:schemeClr val="dk1"/>
                </a:solidFill>
                <a:latin typeface="Albert Sans"/>
                <a:ea typeface="Albert Sans"/>
                <a:cs typeface="Albert Sans"/>
                <a:sym typeface="Albert Sans"/>
              </a:defRPr>
            </a:lvl8pPr>
            <a:lvl9pPr lvl="8" algn="r">
              <a:buNone/>
              <a:defRPr sz="1300">
                <a:solidFill>
                  <a:schemeClr val="dk1"/>
                </a:solidFill>
                <a:latin typeface="Albert Sans"/>
                <a:ea typeface="Albert Sans"/>
                <a:cs typeface="Albert Sans"/>
                <a:sym typeface="Albert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5.gif"/><Relationship Id="rId5" Type="http://schemas.openxmlformats.org/officeDocument/2006/relationships/image" Target="../media/image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gif"/><Relationship Id="rId4" Type="http://schemas.openxmlformats.org/officeDocument/2006/relationships/image" Target="../media/image13.gif"/><Relationship Id="rId5" Type="http://schemas.openxmlformats.org/officeDocument/2006/relationships/image" Target="../media/image1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7.gif"/><Relationship Id="rId4" Type="http://schemas.openxmlformats.org/officeDocument/2006/relationships/image" Target="../media/image1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8.gif"/><Relationship Id="rId5" Type="http://schemas.openxmlformats.org/officeDocument/2006/relationships/image" Target="../media/image16.gif"/><Relationship Id="rId6"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7.gif"/><Relationship Id="rId4" Type="http://schemas.openxmlformats.org/officeDocument/2006/relationships/image" Target="../media/image24.gif"/><Relationship Id="rId5" Type="http://schemas.openxmlformats.org/officeDocument/2006/relationships/image" Target="../media/image33.gif"/><Relationship Id="rId6" Type="http://schemas.openxmlformats.org/officeDocument/2006/relationships/image" Target="../media/image20.gif"/><Relationship Id="rId7" Type="http://schemas.openxmlformats.org/officeDocument/2006/relationships/image" Target="../media/image1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2.gif"/><Relationship Id="rId4" Type="http://schemas.openxmlformats.org/officeDocument/2006/relationships/image" Target="../media/image23.gif"/><Relationship Id="rId5" Type="http://schemas.openxmlformats.org/officeDocument/2006/relationships/image" Target="../media/image2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8.gif"/><Relationship Id="rId4" Type="http://schemas.openxmlformats.org/officeDocument/2006/relationships/image" Target="../media/image37.gif"/><Relationship Id="rId5" Type="http://schemas.openxmlformats.org/officeDocument/2006/relationships/image" Target="../media/image25.gif"/><Relationship Id="rId6" Type="http://schemas.openxmlformats.org/officeDocument/2006/relationships/image" Target="../media/image31.gif"/><Relationship Id="rId7" Type="http://schemas.openxmlformats.org/officeDocument/2006/relationships/image" Target="../media/image30.gif"/><Relationship Id="rId8" Type="http://schemas.openxmlformats.org/officeDocument/2006/relationships/image" Target="../media/image3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38.gif"/><Relationship Id="rId5" Type="http://schemas.openxmlformats.org/officeDocument/2006/relationships/image" Target="../media/image4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5.gif"/><Relationship Id="rId4" Type="http://schemas.openxmlformats.org/officeDocument/2006/relationships/image" Target="../media/image24.gif"/><Relationship Id="rId5" Type="http://schemas.openxmlformats.org/officeDocument/2006/relationships/image" Target="../media/image33.gif"/><Relationship Id="rId6" Type="http://schemas.openxmlformats.org/officeDocument/2006/relationships/image" Target="../media/image51.gif"/><Relationship Id="rId7" Type="http://schemas.openxmlformats.org/officeDocument/2006/relationships/image" Target="../media/image3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0.gif"/><Relationship Id="rId4" Type="http://schemas.openxmlformats.org/officeDocument/2006/relationships/image" Target="../media/image44.gif"/><Relationship Id="rId5" Type="http://schemas.openxmlformats.org/officeDocument/2006/relationships/image" Target="../media/image43.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55.gif"/><Relationship Id="rId4" Type="http://schemas.openxmlformats.org/officeDocument/2006/relationships/image" Target="../media/image46.gif"/><Relationship Id="rId5" Type="http://schemas.openxmlformats.org/officeDocument/2006/relationships/image" Target="../media/image48.gif"/><Relationship Id="rId6" Type="http://schemas.openxmlformats.org/officeDocument/2006/relationships/image" Target="../media/image50.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7.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7.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7.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6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75.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70.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52.gif"/><Relationship Id="rId4" Type="http://schemas.openxmlformats.org/officeDocument/2006/relationships/image" Target="../media/image53.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7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hyperlink" Target="https://github.com/husseinlopez/icd2023/blob/main/icd8.ipynb" TargetMode="External"/><Relationship Id="rId5" Type="http://schemas.openxmlformats.org/officeDocument/2006/relationships/image" Target="../media/image59.png"/><Relationship Id="rId6" Type="http://schemas.openxmlformats.org/officeDocument/2006/relationships/hyperlink" Target="https://github.com/husseinlopez/icd2024/blob/main/icd22.ipyn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32.png"/><Relationship Id="rId5" Type="http://schemas.openxmlformats.org/officeDocument/2006/relationships/image" Target="../media/image9.png"/><Relationship Id="rId6" Type="http://schemas.openxmlformats.org/officeDocument/2006/relationships/image" Target="../media/image41.png"/><Relationship Id="rId7" Type="http://schemas.openxmlformats.org/officeDocument/2006/relationships/image" Target="../media/image5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 Id="rId3" Type="http://schemas.openxmlformats.org/officeDocument/2006/relationships/image" Target="../media/image62.png"/><Relationship Id="rId4" Type="http://schemas.openxmlformats.org/officeDocument/2006/relationships/image" Target="../media/image71.png"/><Relationship Id="rId5" Type="http://schemas.openxmlformats.org/officeDocument/2006/relationships/image" Target="../media/image73.png"/><Relationship Id="rId6"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ctrTitle"/>
          </p:nvPr>
        </p:nvSpPr>
        <p:spPr>
          <a:xfrm>
            <a:off x="1901825" y="961363"/>
            <a:ext cx="5339700" cy="270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Introducción a la Ciencia de Datos</a:t>
            </a:r>
            <a:endParaRPr sz="40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lt2"/>
                </a:solidFill>
              </a:rPr>
              <a:t>Maestría en Ciencias </a:t>
            </a:r>
            <a:br>
              <a:rPr lang="en" sz="2400">
                <a:solidFill>
                  <a:schemeClr val="lt2"/>
                </a:solidFill>
              </a:rPr>
            </a:br>
            <a:r>
              <a:rPr lang="en" sz="2400">
                <a:solidFill>
                  <a:schemeClr val="lt2"/>
                </a:solidFill>
              </a:rPr>
              <a:t>de la Computación</a:t>
            </a:r>
            <a:endParaRPr sz="2400">
              <a:solidFill>
                <a:schemeClr val="lt2"/>
              </a:solidFill>
            </a:endParaRPr>
          </a:p>
        </p:txBody>
      </p:sp>
      <p:sp>
        <p:nvSpPr>
          <p:cNvPr id="217" name="Google Shape;217;p31"/>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1"/>
          <p:cNvSpPr txBox="1"/>
          <p:nvPr>
            <p:ph idx="1" type="subTitle"/>
          </p:nvPr>
        </p:nvSpPr>
        <p:spPr>
          <a:xfrm>
            <a:off x="1901926" y="3770538"/>
            <a:ext cx="53397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 Irvin Hussein López Nava</a:t>
            </a:r>
            <a:endParaRPr/>
          </a:p>
        </p:txBody>
      </p:sp>
      <p:pic>
        <p:nvPicPr>
          <p:cNvPr id="221" name="Google Shape;221;p31"/>
          <p:cNvPicPr preferRelativeResize="0"/>
          <p:nvPr/>
        </p:nvPicPr>
        <p:blipFill rotWithShape="1">
          <a:blip r:embed="rId3">
            <a:alphaModFix/>
          </a:blip>
          <a:srcRect b="1764" l="0" r="0" t="1270"/>
          <a:stretch/>
        </p:blipFill>
        <p:spPr>
          <a:xfrm>
            <a:off x="7391000" y="348450"/>
            <a:ext cx="1351601" cy="1314626"/>
          </a:xfrm>
          <a:prstGeom prst="rect">
            <a:avLst/>
          </a:prstGeom>
          <a:noFill/>
          <a:ln>
            <a:noFill/>
          </a:ln>
        </p:spPr>
      </p:pic>
      <p:sp>
        <p:nvSpPr>
          <p:cNvPr id="222" name="Google Shape;222;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3" name="Google Shape;223;p31"/>
          <p:cNvPicPr preferRelativeResize="0"/>
          <p:nvPr/>
        </p:nvPicPr>
        <p:blipFill>
          <a:blip r:embed="rId4">
            <a:alphaModFix/>
          </a:blip>
          <a:stretch>
            <a:fillRect/>
          </a:stretch>
        </p:blipFill>
        <p:spPr>
          <a:xfrm>
            <a:off x="406875" y="3475225"/>
            <a:ext cx="1351599" cy="1253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3" name="Google Shape;313;p4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¿Cuándo considerar las ANNs?</a:t>
            </a:r>
            <a:endParaRPr b="1" sz="3000">
              <a:solidFill>
                <a:srgbClr val="112158"/>
              </a:solidFill>
              <a:latin typeface="Epilogue"/>
              <a:ea typeface="Epilogue"/>
              <a:cs typeface="Epilogue"/>
              <a:sym typeface="Epilogue"/>
            </a:endParaRPr>
          </a:p>
        </p:txBody>
      </p:sp>
      <p:sp>
        <p:nvSpPr>
          <p:cNvPr id="314" name="Google Shape;314;p40"/>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entrada es discreta o continua (e.g., la entrada cruda de un sensor).</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salida es discreta o continua.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salida es un vector de valores.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Datos posiblemente ruidosos.</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forma de la función objetivo es desconocida.</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b="1" lang="en" sz="1600">
                <a:solidFill>
                  <a:schemeClr val="dk1"/>
                </a:solidFill>
                <a:latin typeface="Albert Sans"/>
                <a:ea typeface="Albert Sans"/>
                <a:cs typeface="Albert Sans"/>
                <a:sym typeface="Albert Sans"/>
              </a:rPr>
              <a:t>La interpretabilidad o la legibilidad humana del resultado no es importante.</a:t>
            </a:r>
            <a:endParaRPr b="1"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Ejemplos: Reconocimiento de voz, clasificación de imágenes, predicción financiera.</a:t>
            </a:r>
            <a:endParaRPr sz="1600">
              <a:solidFill>
                <a:schemeClr val="dk1"/>
              </a:solidFill>
              <a:latin typeface="Albert Sans"/>
              <a:ea typeface="Albert Sans"/>
              <a:cs typeface="Albert Sans"/>
              <a:sym typeface="Albert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0" name="Google Shape;320;p4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Perceptron</a:t>
            </a:r>
            <a:endParaRPr b="1" sz="3000">
              <a:solidFill>
                <a:srgbClr val="112158"/>
              </a:solidFill>
              <a:latin typeface="Epilogue"/>
              <a:ea typeface="Epilogue"/>
              <a:cs typeface="Epilogue"/>
              <a:sym typeface="Epilogue"/>
            </a:endParaRPr>
          </a:p>
        </p:txBody>
      </p:sp>
      <p:sp>
        <p:nvSpPr>
          <p:cNvPr id="321" name="Google Shape;321;p41"/>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O con una notación vectorial:</a:t>
            </a:r>
            <a:endParaRPr sz="1600">
              <a:solidFill>
                <a:schemeClr val="dk1"/>
              </a:solidFill>
              <a:latin typeface="Albert Sans"/>
              <a:ea typeface="Albert Sans"/>
              <a:cs typeface="Albert Sans"/>
              <a:sym typeface="Albert Sans"/>
            </a:endParaRPr>
          </a:p>
        </p:txBody>
      </p:sp>
      <p:pic>
        <p:nvPicPr>
          <p:cNvPr id="322" name="Google Shape;322;p41"/>
          <p:cNvPicPr preferRelativeResize="0"/>
          <p:nvPr/>
        </p:nvPicPr>
        <p:blipFill>
          <a:blip r:embed="rId3">
            <a:alphaModFix/>
          </a:blip>
          <a:stretch>
            <a:fillRect/>
          </a:stretch>
        </p:blipFill>
        <p:spPr>
          <a:xfrm>
            <a:off x="1449463" y="1400450"/>
            <a:ext cx="6240552" cy="1800000"/>
          </a:xfrm>
          <a:prstGeom prst="rect">
            <a:avLst/>
          </a:prstGeom>
          <a:noFill/>
          <a:ln>
            <a:noFill/>
          </a:ln>
        </p:spPr>
      </p:pic>
      <p:pic>
        <p:nvPicPr>
          <p:cNvPr descr="o(\vec{x}) = &#10;\begin{cases}&#10; &amp; \ \ 1 \text{ if } \vec{w}\cdot\vec{x} &gt;0\\ &#10; &amp; -1 \text{ if } \text{otherwise} &#10;\end{cases}&#10;" id="323" name="Google Shape;323;p41"/>
          <p:cNvPicPr preferRelativeResize="0"/>
          <p:nvPr/>
        </p:nvPicPr>
        <p:blipFill>
          <a:blip r:embed="rId4">
            <a:alphaModFix/>
          </a:blip>
          <a:stretch>
            <a:fillRect/>
          </a:stretch>
        </p:blipFill>
        <p:spPr>
          <a:xfrm>
            <a:off x="4307000" y="4118625"/>
            <a:ext cx="2266561" cy="631225"/>
          </a:xfrm>
          <a:prstGeom prst="rect">
            <a:avLst/>
          </a:prstGeom>
          <a:noFill/>
          <a:ln>
            <a:noFill/>
          </a:ln>
        </p:spPr>
      </p:pic>
      <p:pic>
        <p:nvPicPr>
          <p:cNvPr descr="o(x_1,...,x_n) = &#10;\begin{cases}&#10; &amp; \ \ 1 \text{ if } w_0 + w_1x_1+\cdots+w_nx_n &gt; 0\\ &#10; &amp; -1 \text{ if } \text{otherwise} &#10;\end{cases}&#10;" id="324" name="Google Shape;324;p41"/>
          <p:cNvPicPr preferRelativeResize="0"/>
          <p:nvPr/>
        </p:nvPicPr>
        <p:blipFill>
          <a:blip r:embed="rId5">
            <a:alphaModFix/>
          </a:blip>
          <a:stretch>
            <a:fillRect/>
          </a:stretch>
        </p:blipFill>
        <p:spPr>
          <a:xfrm>
            <a:off x="2325113" y="3319375"/>
            <a:ext cx="4511165" cy="631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0" name="Google Shape;330;p4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Superficie de decisión de un perceptrón</a:t>
            </a:r>
            <a:endParaRPr b="1" sz="3000">
              <a:solidFill>
                <a:srgbClr val="112158"/>
              </a:solidFill>
              <a:latin typeface="Epilogue"/>
              <a:ea typeface="Epilogue"/>
              <a:cs typeface="Epilogue"/>
              <a:sym typeface="Epilogue"/>
            </a:endParaRPr>
          </a:p>
        </p:txBody>
      </p:sp>
      <p:sp>
        <p:nvSpPr>
          <p:cNvPr id="331" name="Google Shape;331;p42"/>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600">
                <a:solidFill>
                  <a:schemeClr val="dk1"/>
                </a:solidFill>
                <a:latin typeface="Albert Sans"/>
                <a:ea typeface="Albert Sans"/>
                <a:cs typeface="Albert Sans"/>
                <a:sym typeface="Albert Sans"/>
              </a:rPr>
              <a:t>Representan algunas funciones útiles.</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600">
                <a:solidFill>
                  <a:schemeClr val="dk1"/>
                </a:solidFill>
                <a:latin typeface="Albert Sans"/>
                <a:ea typeface="Albert Sans"/>
                <a:cs typeface="Albert Sans"/>
                <a:sym typeface="Albert Sans"/>
              </a:rPr>
              <a:t>Aunque algunas funciones no son representables:</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600">
                <a:solidFill>
                  <a:schemeClr val="dk1"/>
                </a:solidFill>
                <a:latin typeface="Albert Sans"/>
                <a:ea typeface="Albert Sans"/>
                <a:cs typeface="Albert Sans"/>
                <a:sym typeface="Albert Sans"/>
              </a:rPr>
              <a:t>Por ejemplo, no son linealmente separables.</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600">
                <a:solidFill>
                  <a:schemeClr val="dk1"/>
                </a:solidFill>
                <a:latin typeface="Albert Sans"/>
                <a:ea typeface="Albert Sans"/>
                <a:cs typeface="Albert Sans"/>
                <a:sym typeface="Albert Sans"/>
              </a:rPr>
              <a:t>Por lo tanto, se necesitan ‘redes’.</a:t>
            </a:r>
            <a:endParaRPr sz="1600">
              <a:solidFill>
                <a:schemeClr val="dk1"/>
              </a:solidFill>
              <a:latin typeface="Albert Sans"/>
              <a:ea typeface="Albert Sans"/>
              <a:cs typeface="Albert Sans"/>
              <a:sym typeface="Albert Sans"/>
            </a:endParaRPr>
          </a:p>
        </p:txBody>
      </p:sp>
      <p:pic>
        <p:nvPicPr>
          <p:cNvPr id="332" name="Google Shape;332;p42"/>
          <p:cNvPicPr preferRelativeResize="0"/>
          <p:nvPr/>
        </p:nvPicPr>
        <p:blipFill>
          <a:blip r:embed="rId3">
            <a:alphaModFix/>
          </a:blip>
          <a:stretch>
            <a:fillRect/>
          </a:stretch>
        </p:blipFill>
        <p:spPr>
          <a:xfrm>
            <a:off x="2387338" y="1309800"/>
            <a:ext cx="4391209" cy="180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p4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Regla de entrenamiento del perceptrón</a:t>
            </a:r>
            <a:endParaRPr b="1" sz="2600">
              <a:solidFill>
                <a:schemeClr val="dk2"/>
              </a:solidFill>
              <a:latin typeface="Epilogue"/>
              <a:ea typeface="Epilogue"/>
              <a:cs typeface="Epilogue"/>
              <a:sym typeface="Epilogue"/>
            </a:endParaRPr>
          </a:p>
        </p:txBody>
      </p:sp>
      <p:sp>
        <p:nvSpPr>
          <p:cNvPr id="339" name="Google Shape;339;p43"/>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donde</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y</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               es el valor objetivo.</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i="1" lang="en" sz="1600">
                <a:solidFill>
                  <a:schemeClr val="dk1"/>
                </a:solidFill>
                <a:latin typeface="Albert Sans"/>
                <a:ea typeface="Albert Sans"/>
                <a:cs typeface="Albert Sans"/>
                <a:sym typeface="Albert Sans"/>
              </a:rPr>
              <a:t>o </a:t>
            </a:r>
            <a:r>
              <a:rPr lang="en" sz="1600">
                <a:solidFill>
                  <a:schemeClr val="dk1"/>
                </a:solidFill>
                <a:latin typeface="Albert Sans"/>
                <a:ea typeface="Albert Sans"/>
                <a:cs typeface="Albert Sans"/>
                <a:sym typeface="Albert Sans"/>
              </a:rPr>
              <a:t>es la salida del perceptrón.</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𝛈 es una constante pequeña (e.g., 1) llamada tasa de aprendizaje.</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 puede probar que convergerá: </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Si los datos de entrenamiento son linealmente separables y 𝛈 suficientemente pequeña.</a:t>
            </a:r>
            <a:endParaRPr sz="1500">
              <a:solidFill>
                <a:schemeClr val="dk1"/>
              </a:solidFill>
              <a:latin typeface="Albert Sans"/>
              <a:ea typeface="Albert Sans"/>
              <a:cs typeface="Albert Sans"/>
              <a:sym typeface="Albert Sans"/>
            </a:endParaRPr>
          </a:p>
        </p:txBody>
      </p:sp>
      <p:pic>
        <p:nvPicPr>
          <p:cNvPr descr="w_i \leftarrow w_i + \Delta w_i" id="340" name="Google Shape;340;p43"/>
          <p:cNvPicPr preferRelativeResize="0"/>
          <p:nvPr/>
        </p:nvPicPr>
        <p:blipFill>
          <a:blip r:embed="rId3">
            <a:alphaModFix/>
          </a:blip>
          <a:stretch>
            <a:fillRect/>
          </a:stretch>
        </p:blipFill>
        <p:spPr>
          <a:xfrm>
            <a:off x="3741150" y="1552837"/>
            <a:ext cx="1661675" cy="228125"/>
          </a:xfrm>
          <a:prstGeom prst="rect">
            <a:avLst/>
          </a:prstGeom>
          <a:noFill/>
          <a:ln>
            <a:noFill/>
          </a:ln>
        </p:spPr>
      </p:pic>
      <p:pic>
        <p:nvPicPr>
          <p:cNvPr descr="t=c(\vec{x})" id="341" name="Google Shape;341;p43"/>
          <p:cNvPicPr preferRelativeResize="0"/>
          <p:nvPr/>
        </p:nvPicPr>
        <p:blipFill>
          <a:blip r:embed="rId4">
            <a:alphaModFix/>
          </a:blip>
          <a:stretch>
            <a:fillRect/>
          </a:stretch>
        </p:blipFill>
        <p:spPr>
          <a:xfrm>
            <a:off x="1301038" y="2774463"/>
            <a:ext cx="726320" cy="228125"/>
          </a:xfrm>
          <a:prstGeom prst="rect">
            <a:avLst/>
          </a:prstGeom>
          <a:noFill/>
          <a:ln>
            <a:noFill/>
          </a:ln>
        </p:spPr>
      </p:pic>
      <p:pic>
        <p:nvPicPr>
          <p:cNvPr descr="\Delta w_i = \eta (t-o)x_i " id="342" name="Google Shape;342;p43"/>
          <p:cNvPicPr preferRelativeResize="0"/>
          <p:nvPr/>
        </p:nvPicPr>
        <p:blipFill>
          <a:blip r:embed="rId5">
            <a:alphaModFix/>
          </a:blip>
          <a:stretch>
            <a:fillRect/>
          </a:stretch>
        </p:blipFill>
        <p:spPr>
          <a:xfrm>
            <a:off x="3771798" y="2259200"/>
            <a:ext cx="1578512" cy="228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8" name="Google Shape;348;p4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Descenso de gradiente</a:t>
            </a:r>
            <a:endParaRPr b="1" sz="3000">
              <a:solidFill>
                <a:srgbClr val="112158"/>
              </a:solidFill>
              <a:latin typeface="Epilogue"/>
              <a:ea typeface="Epilogue"/>
              <a:cs typeface="Epilogue"/>
              <a:sym typeface="Epilogue"/>
            </a:endParaRPr>
          </a:p>
        </p:txBody>
      </p:sp>
      <p:sp>
        <p:nvSpPr>
          <p:cNvPr id="349" name="Google Shape;349;p44"/>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Para entenderlo, considere una </a:t>
            </a:r>
            <a:r>
              <a:rPr i="1" lang="en" sz="1600">
                <a:solidFill>
                  <a:schemeClr val="dk1"/>
                </a:solidFill>
                <a:latin typeface="Albert Sans"/>
                <a:ea typeface="Albert Sans"/>
                <a:cs typeface="Albert Sans"/>
                <a:sym typeface="Albert Sans"/>
              </a:rPr>
              <a:t>unidad lineal</a:t>
            </a:r>
            <a:r>
              <a:rPr lang="en" sz="1600">
                <a:solidFill>
                  <a:schemeClr val="dk1"/>
                </a:solidFill>
                <a:latin typeface="Albert Sans"/>
                <a:ea typeface="Albert Sans"/>
                <a:cs typeface="Albert Sans"/>
                <a:sym typeface="Albert Sans"/>
              </a:rPr>
              <a:t> más simple, donde</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Aprender </a:t>
            </a:r>
            <a:r>
              <a:rPr i="1" lang="en" sz="1600">
                <a:solidFill>
                  <a:schemeClr val="dk1"/>
                </a:solidFill>
                <a:latin typeface="Albert Sans"/>
                <a:ea typeface="Albert Sans"/>
                <a:cs typeface="Albert Sans"/>
                <a:sym typeface="Albert Sans"/>
              </a:rPr>
              <a:t>w</a:t>
            </a:r>
            <a:r>
              <a:rPr baseline="-25000" i="1" lang="en" sz="1600">
                <a:solidFill>
                  <a:schemeClr val="dk1"/>
                </a:solidFill>
                <a:latin typeface="Albert Sans"/>
                <a:ea typeface="Albert Sans"/>
                <a:cs typeface="Albert Sans"/>
                <a:sym typeface="Albert Sans"/>
              </a:rPr>
              <a:t>i</a:t>
            </a:r>
            <a:r>
              <a:rPr i="1" lang="en" sz="1600">
                <a:solidFill>
                  <a:schemeClr val="dk1"/>
                </a:solidFill>
                <a:latin typeface="Albert Sans"/>
                <a:ea typeface="Albert Sans"/>
                <a:cs typeface="Albert Sans"/>
                <a:sym typeface="Albert Sans"/>
              </a:rPr>
              <a:t>'s</a:t>
            </a:r>
            <a:r>
              <a:rPr lang="en" sz="1600">
                <a:solidFill>
                  <a:schemeClr val="dk1"/>
                </a:solidFill>
                <a:latin typeface="Albert Sans"/>
                <a:ea typeface="Albert Sans"/>
                <a:cs typeface="Albert Sans"/>
                <a:sym typeface="Albert Sans"/>
              </a:rPr>
              <a:t> </a:t>
            </a:r>
            <a:r>
              <a:rPr lang="en" sz="1600">
                <a:solidFill>
                  <a:schemeClr val="dk1"/>
                </a:solidFill>
                <a:latin typeface="Albert Sans"/>
                <a:ea typeface="Albert Sans"/>
                <a:cs typeface="Albert Sans"/>
                <a:sym typeface="Albert Sans"/>
              </a:rPr>
              <a:t>que minimicen el error al cuadrado</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donde</a:t>
            </a:r>
            <a:r>
              <a:rPr i="1" lang="en" sz="1600">
                <a:solidFill>
                  <a:schemeClr val="dk1"/>
                </a:solidFill>
                <a:latin typeface="Albert Sans"/>
                <a:ea typeface="Albert Sans"/>
                <a:cs typeface="Albert Sans"/>
                <a:sym typeface="Albert Sans"/>
              </a:rPr>
              <a:t> D</a:t>
            </a:r>
            <a:r>
              <a:rPr lang="en" sz="1600">
                <a:solidFill>
                  <a:schemeClr val="dk1"/>
                </a:solidFill>
                <a:latin typeface="Albert Sans"/>
                <a:ea typeface="Albert Sans"/>
                <a:cs typeface="Albert Sans"/>
                <a:sym typeface="Albert Sans"/>
              </a:rPr>
              <a:t> es el conjunto de ejemplos de entrenamiento.</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p:txBody>
      </p:sp>
      <p:pic>
        <p:nvPicPr>
          <p:cNvPr descr="o = w_0 + w_1x_1+\cdots+w_nx_n " id="350" name="Google Shape;350;p44"/>
          <p:cNvPicPr preferRelativeResize="0"/>
          <p:nvPr/>
        </p:nvPicPr>
        <p:blipFill>
          <a:blip r:embed="rId3">
            <a:alphaModFix/>
          </a:blip>
          <a:stretch>
            <a:fillRect/>
          </a:stretch>
        </p:blipFill>
        <p:spPr>
          <a:xfrm>
            <a:off x="3002700" y="2071600"/>
            <a:ext cx="3138599" cy="199725"/>
          </a:xfrm>
          <a:prstGeom prst="rect">
            <a:avLst/>
          </a:prstGeom>
          <a:noFill/>
          <a:ln>
            <a:noFill/>
          </a:ln>
        </p:spPr>
      </p:pic>
      <p:pic>
        <p:nvPicPr>
          <p:cNvPr descr="E[\vec{w}] \equiv \frac{1}{2} \sum_{d \in D}(t_d-o_d)^2" id="351" name="Google Shape;351;p44"/>
          <p:cNvPicPr preferRelativeResize="0"/>
          <p:nvPr/>
        </p:nvPicPr>
        <p:blipFill>
          <a:blip r:embed="rId4">
            <a:alphaModFix/>
          </a:blip>
          <a:stretch>
            <a:fillRect/>
          </a:stretch>
        </p:blipFill>
        <p:spPr>
          <a:xfrm>
            <a:off x="3158375" y="2857938"/>
            <a:ext cx="2827251" cy="334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7" name="Google Shape;357;p4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Descenso de gradiente</a:t>
            </a:r>
            <a:endParaRPr b="1" sz="2600">
              <a:solidFill>
                <a:schemeClr val="dk2"/>
              </a:solidFill>
              <a:latin typeface="Epilogue"/>
              <a:ea typeface="Epilogue"/>
              <a:cs typeface="Epilogue"/>
              <a:sym typeface="Epilogue"/>
            </a:endParaRPr>
          </a:p>
        </p:txBody>
      </p:sp>
      <p:sp>
        <p:nvSpPr>
          <p:cNvPr id="358" name="Google Shape;358;p45"/>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Albert Sans"/>
              <a:buChar char="●"/>
            </a:pPr>
            <a:r>
              <a:rPr lang="en" sz="1600">
                <a:solidFill>
                  <a:schemeClr val="dk1"/>
                </a:solidFill>
                <a:latin typeface="Albert Sans"/>
                <a:ea typeface="Albert Sans"/>
                <a:cs typeface="Albert Sans"/>
                <a:sym typeface="Albert Sans"/>
              </a:rPr>
              <a:t>Gradiente</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600">
                <a:solidFill>
                  <a:schemeClr val="dk1"/>
                </a:solidFill>
                <a:latin typeface="Albert Sans"/>
                <a:ea typeface="Albert Sans"/>
                <a:cs typeface="Albert Sans"/>
                <a:sym typeface="Albert Sans"/>
              </a:rPr>
              <a:t>Regla de entrenamiento</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600">
                <a:solidFill>
                  <a:schemeClr val="dk1"/>
                </a:solidFill>
                <a:latin typeface="Albert Sans"/>
                <a:ea typeface="Albert Sans"/>
                <a:cs typeface="Albert Sans"/>
                <a:sym typeface="Albert Sans"/>
              </a:rPr>
              <a:t>i.e.,</a:t>
            </a:r>
            <a:endParaRPr sz="1600">
              <a:solidFill>
                <a:schemeClr val="dk1"/>
              </a:solidFill>
              <a:latin typeface="Albert Sans"/>
              <a:ea typeface="Albert Sans"/>
              <a:cs typeface="Albert Sans"/>
              <a:sym typeface="Albert Sans"/>
            </a:endParaRPr>
          </a:p>
        </p:txBody>
      </p:sp>
      <p:pic>
        <p:nvPicPr>
          <p:cNvPr id="359" name="Google Shape;359;p45"/>
          <p:cNvPicPr preferRelativeResize="0"/>
          <p:nvPr/>
        </p:nvPicPr>
        <p:blipFill>
          <a:blip r:embed="rId3">
            <a:alphaModFix/>
          </a:blip>
          <a:stretch>
            <a:fillRect/>
          </a:stretch>
        </p:blipFill>
        <p:spPr>
          <a:xfrm>
            <a:off x="5751239" y="1552850"/>
            <a:ext cx="2805536" cy="1894729"/>
          </a:xfrm>
          <a:prstGeom prst="rect">
            <a:avLst/>
          </a:prstGeom>
          <a:noFill/>
          <a:ln>
            <a:noFill/>
          </a:ln>
        </p:spPr>
      </p:pic>
      <p:pic>
        <p:nvPicPr>
          <p:cNvPr descr="\nabla E[\vec{w}] \equiv \left [ \frac{\partial E}{\partial w_0},\frac{\partial E}{\partial w_1},...,\frac{\partial E}{\partial w_n} \right ] " id="360" name="Google Shape;360;p45"/>
          <p:cNvPicPr preferRelativeResize="0"/>
          <p:nvPr/>
        </p:nvPicPr>
        <p:blipFill>
          <a:blip r:embed="rId4">
            <a:alphaModFix/>
          </a:blip>
          <a:stretch>
            <a:fillRect/>
          </a:stretch>
        </p:blipFill>
        <p:spPr>
          <a:xfrm>
            <a:off x="2173175" y="1930071"/>
            <a:ext cx="2782218" cy="460262"/>
          </a:xfrm>
          <a:prstGeom prst="rect">
            <a:avLst/>
          </a:prstGeom>
          <a:noFill/>
          <a:ln>
            <a:noFill/>
          </a:ln>
        </p:spPr>
      </p:pic>
      <p:pic>
        <p:nvPicPr>
          <p:cNvPr descr="\Delta \vec{w} = -\eta \nabla E [\vec{w}]" id="361" name="Google Shape;361;p45"/>
          <p:cNvPicPr preferRelativeResize="0"/>
          <p:nvPr/>
        </p:nvPicPr>
        <p:blipFill>
          <a:blip r:embed="rId5">
            <a:alphaModFix/>
          </a:blip>
          <a:stretch>
            <a:fillRect/>
          </a:stretch>
        </p:blipFill>
        <p:spPr>
          <a:xfrm>
            <a:off x="2769391" y="2939511"/>
            <a:ext cx="1589778" cy="234495"/>
          </a:xfrm>
          <a:prstGeom prst="rect">
            <a:avLst/>
          </a:prstGeom>
          <a:noFill/>
          <a:ln>
            <a:noFill/>
          </a:ln>
        </p:spPr>
      </p:pic>
      <p:pic>
        <p:nvPicPr>
          <p:cNvPr descr="\Delta w_i = -\eta \frac{\partial E}{\partial w_i}&#10;" id="362" name="Google Shape;362;p45"/>
          <p:cNvPicPr preferRelativeResize="0"/>
          <p:nvPr/>
        </p:nvPicPr>
        <p:blipFill>
          <a:blip r:embed="rId6">
            <a:alphaModFix/>
          </a:blip>
          <a:stretch>
            <a:fillRect/>
          </a:stretch>
        </p:blipFill>
        <p:spPr>
          <a:xfrm>
            <a:off x="2801189" y="3646968"/>
            <a:ext cx="1526182" cy="39217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4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Descenso de gradiente</a:t>
            </a:r>
            <a:endParaRPr b="1" sz="2600">
              <a:solidFill>
                <a:schemeClr val="dk2"/>
              </a:solidFill>
              <a:latin typeface="Epilogue"/>
              <a:ea typeface="Epilogue"/>
              <a:cs typeface="Epilogue"/>
              <a:sym typeface="Epilogue"/>
            </a:endParaRPr>
          </a:p>
        </p:txBody>
      </p:sp>
      <p:pic>
        <p:nvPicPr>
          <p:cNvPr descr="\frac{\partial E}{\partial w_i} = \frac{\partial }{\partial w_i}\frac{1}{2}\sum_{d}\left ( t_d-o_d \right )^2 " id="369" name="Google Shape;369;p46"/>
          <p:cNvPicPr preferRelativeResize="0"/>
          <p:nvPr/>
        </p:nvPicPr>
        <p:blipFill>
          <a:blip r:embed="rId3">
            <a:alphaModFix/>
          </a:blip>
          <a:stretch>
            <a:fillRect/>
          </a:stretch>
        </p:blipFill>
        <p:spPr>
          <a:xfrm>
            <a:off x="3162166" y="1451875"/>
            <a:ext cx="2080971" cy="516548"/>
          </a:xfrm>
          <a:prstGeom prst="rect">
            <a:avLst/>
          </a:prstGeom>
          <a:noFill/>
          <a:ln>
            <a:noFill/>
          </a:ln>
        </p:spPr>
      </p:pic>
      <p:pic>
        <p:nvPicPr>
          <p:cNvPr descr="=\frac{1}{2} \sum_{d} \frac{\partial }{\partial w_i}\left ( t_d-o_d \right )^2" id="370" name="Google Shape;370;p46"/>
          <p:cNvPicPr preferRelativeResize="0"/>
          <p:nvPr/>
        </p:nvPicPr>
        <p:blipFill>
          <a:blip r:embed="rId4">
            <a:alphaModFix/>
          </a:blip>
          <a:stretch>
            <a:fillRect/>
          </a:stretch>
        </p:blipFill>
        <p:spPr>
          <a:xfrm>
            <a:off x="3499096" y="2147221"/>
            <a:ext cx="1744052" cy="516548"/>
          </a:xfrm>
          <a:prstGeom prst="rect">
            <a:avLst/>
          </a:prstGeom>
          <a:noFill/>
          <a:ln>
            <a:noFill/>
          </a:ln>
        </p:spPr>
      </p:pic>
      <p:pic>
        <p:nvPicPr>
          <p:cNvPr descr="=\frac{1}{2} \sum_{d} 2(t_d-o_d)\frac{\partial }{\partial w_i}(t_d-o_d) " id="371" name="Google Shape;371;p46"/>
          <p:cNvPicPr preferRelativeResize="0"/>
          <p:nvPr/>
        </p:nvPicPr>
        <p:blipFill>
          <a:blip r:embed="rId5">
            <a:alphaModFix/>
          </a:blip>
          <a:stretch>
            <a:fillRect/>
          </a:stretch>
        </p:blipFill>
        <p:spPr>
          <a:xfrm>
            <a:off x="3499096" y="2842588"/>
            <a:ext cx="2412381" cy="516548"/>
          </a:xfrm>
          <a:prstGeom prst="rect">
            <a:avLst/>
          </a:prstGeom>
          <a:noFill/>
          <a:ln>
            <a:noFill/>
          </a:ln>
        </p:spPr>
      </p:pic>
      <p:pic>
        <p:nvPicPr>
          <p:cNvPr descr="= \sum_{d} \left ( t_d-o_d \right ) \frac{\partial }{\partial w_i}\left ( t_d - \vec{w} \cdot \vec{x_d} \right ) " id="372" name="Google Shape;372;p46"/>
          <p:cNvPicPr preferRelativeResize="0"/>
          <p:nvPr/>
        </p:nvPicPr>
        <p:blipFill>
          <a:blip r:embed="rId6">
            <a:alphaModFix/>
          </a:blip>
          <a:stretch>
            <a:fillRect/>
          </a:stretch>
        </p:blipFill>
        <p:spPr>
          <a:xfrm>
            <a:off x="3499096" y="3537945"/>
            <a:ext cx="2543865" cy="516548"/>
          </a:xfrm>
          <a:prstGeom prst="rect">
            <a:avLst/>
          </a:prstGeom>
          <a:noFill/>
          <a:ln>
            <a:noFill/>
          </a:ln>
        </p:spPr>
      </p:pic>
      <p:pic>
        <p:nvPicPr>
          <p:cNvPr descr="\frac{\partial E}{\partial w_i} =\sum_{d} \left ( t_d - o_d \right ) \left ( -x_i,d \right )&#10;" id="373" name="Google Shape;373;p46"/>
          <p:cNvPicPr preferRelativeResize="0"/>
          <p:nvPr/>
        </p:nvPicPr>
        <p:blipFill>
          <a:blip r:embed="rId7">
            <a:alphaModFix/>
          </a:blip>
          <a:stretch>
            <a:fillRect/>
          </a:stretch>
        </p:blipFill>
        <p:spPr>
          <a:xfrm>
            <a:off x="3101037" y="4233302"/>
            <a:ext cx="2203234" cy="51654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9" name="Google Shape;379;p47"/>
          <p:cNvSpPr txBox="1"/>
          <p:nvPr/>
        </p:nvSpPr>
        <p:spPr>
          <a:xfrm>
            <a:off x="717750" y="1225300"/>
            <a:ext cx="7704000" cy="410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737373"/>
                </a:solidFill>
                <a:latin typeface="Roboto"/>
                <a:ea typeface="Roboto"/>
                <a:cs typeface="Roboto"/>
                <a:sym typeface="Roboto"/>
              </a:rPr>
              <a:t>G</a:t>
            </a:r>
            <a:r>
              <a:rPr lang="en" sz="1300">
                <a:solidFill>
                  <a:srgbClr val="737373"/>
                </a:solidFill>
                <a:latin typeface="Roboto"/>
                <a:ea typeface="Roboto"/>
                <a:cs typeface="Roboto"/>
                <a:sym typeface="Roboto"/>
              </a:rPr>
              <a:t>RADIENT</a:t>
            </a:r>
            <a:r>
              <a:rPr lang="en">
                <a:solidFill>
                  <a:srgbClr val="737373"/>
                </a:solidFill>
                <a:latin typeface="Roboto"/>
                <a:ea typeface="Roboto"/>
                <a:cs typeface="Roboto"/>
                <a:sym typeface="Roboto"/>
              </a:rPr>
              <a:t>-</a:t>
            </a:r>
            <a:r>
              <a:rPr lang="en" sz="1600">
                <a:solidFill>
                  <a:srgbClr val="737373"/>
                </a:solidFill>
                <a:latin typeface="Roboto"/>
                <a:ea typeface="Roboto"/>
                <a:cs typeface="Roboto"/>
                <a:sym typeface="Roboto"/>
              </a:rPr>
              <a:t>D</a:t>
            </a:r>
            <a:r>
              <a:rPr lang="en" sz="1300">
                <a:solidFill>
                  <a:srgbClr val="737373"/>
                </a:solidFill>
                <a:latin typeface="Roboto"/>
                <a:ea typeface="Roboto"/>
                <a:cs typeface="Roboto"/>
                <a:sym typeface="Roboto"/>
              </a:rPr>
              <a:t>ESCENT</a:t>
            </a:r>
            <a:r>
              <a:rPr lang="en" sz="1600">
                <a:solidFill>
                  <a:srgbClr val="737373"/>
                </a:solidFill>
                <a:latin typeface="Roboto"/>
                <a:ea typeface="Roboto"/>
                <a:cs typeface="Roboto"/>
                <a:sym typeface="Roboto"/>
              </a:rPr>
              <a:t>(</a:t>
            </a:r>
            <a:r>
              <a:rPr i="1" lang="en" sz="1600">
                <a:solidFill>
                  <a:srgbClr val="737373"/>
                </a:solidFill>
                <a:latin typeface="Roboto"/>
                <a:ea typeface="Roboto"/>
                <a:cs typeface="Roboto"/>
                <a:sym typeface="Roboto"/>
              </a:rPr>
              <a:t>training_examples</a:t>
            </a:r>
            <a:r>
              <a:rPr lang="en" sz="1600">
                <a:solidFill>
                  <a:srgbClr val="737373"/>
                </a:solidFill>
                <a:latin typeface="Roboto"/>
                <a:ea typeface="Roboto"/>
                <a:cs typeface="Roboto"/>
                <a:sym typeface="Roboto"/>
              </a:rPr>
              <a:t>, 𝜂)</a:t>
            </a:r>
            <a:endParaRPr sz="1600">
              <a:solidFill>
                <a:srgbClr val="737373"/>
              </a:solidFill>
              <a:latin typeface="Roboto"/>
              <a:ea typeface="Roboto"/>
              <a:cs typeface="Roboto"/>
              <a:sym typeface="Roboto"/>
            </a:endParaRPr>
          </a:p>
          <a:p>
            <a:pPr indent="0" lvl="0" marL="0" rtl="0" algn="l">
              <a:lnSpc>
                <a:spcPct val="115000"/>
              </a:lnSpc>
              <a:spcBef>
                <a:spcPts val="0"/>
              </a:spcBef>
              <a:spcAft>
                <a:spcPts val="0"/>
              </a:spcAft>
              <a:buNone/>
            </a:pPr>
            <a:r>
              <a:rPr i="1" lang="en" sz="1600">
                <a:solidFill>
                  <a:srgbClr val="737373"/>
                </a:solidFill>
                <a:latin typeface="Roboto"/>
                <a:ea typeface="Roboto"/>
                <a:cs typeface="Roboto"/>
                <a:sym typeface="Roboto"/>
              </a:rPr>
              <a:t>Each training example is a pair of the form {   , t}, where     is the vector of input values, and t is the target output value. 𝜂 is the learning rate (e.g., 0.05).</a:t>
            </a:r>
            <a:endParaRPr i="1" sz="1600">
              <a:solidFill>
                <a:srgbClr val="737373"/>
              </a:solidFill>
              <a:latin typeface="Roboto"/>
              <a:ea typeface="Roboto"/>
              <a:cs typeface="Roboto"/>
              <a:sym typeface="Roboto"/>
            </a:endParaRPr>
          </a:p>
          <a:p>
            <a:pPr indent="-330200" lvl="0" marL="457200" rtl="0" algn="l">
              <a:lnSpc>
                <a:spcPct val="115000"/>
              </a:lnSpc>
              <a:spcBef>
                <a:spcPts val="0"/>
              </a:spcBef>
              <a:spcAft>
                <a:spcPts val="0"/>
              </a:spcAft>
              <a:buClr>
                <a:srgbClr val="737373"/>
              </a:buClr>
              <a:buSzPts val="1600"/>
              <a:buFont typeface="Roboto"/>
              <a:buChar char="●"/>
            </a:pPr>
            <a:r>
              <a:rPr b="1" lang="en" sz="1600">
                <a:solidFill>
                  <a:srgbClr val="737373"/>
                </a:solidFill>
                <a:latin typeface="Roboto"/>
                <a:ea typeface="Roboto"/>
                <a:cs typeface="Roboto"/>
                <a:sym typeface="Roboto"/>
              </a:rPr>
              <a:t>Initialize</a:t>
            </a:r>
            <a:r>
              <a:rPr lang="en" sz="1600">
                <a:solidFill>
                  <a:srgbClr val="737373"/>
                </a:solidFill>
                <a:latin typeface="Roboto"/>
                <a:ea typeface="Roboto"/>
                <a:cs typeface="Roboto"/>
                <a:sym typeface="Roboto"/>
              </a:rPr>
              <a:t> each </a:t>
            </a:r>
            <a:r>
              <a:rPr i="1" lang="en" sz="1600">
                <a:solidFill>
                  <a:srgbClr val="737373"/>
                </a:solidFill>
                <a:latin typeface="Roboto"/>
                <a:ea typeface="Roboto"/>
                <a:cs typeface="Roboto"/>
                <a:sym typeface="Roboto"/>
              </a:rPr>
              <a:t>w</a:t>
            </a:r>
            <a:r>
              <a:rPr baseline="-25000" i="1" lang="en" sz="1600">
                <a:solidFill>
                  <a:srgbClr val="737373"/>
                </a:solidFill>
                <a:latin typeface="Roboto"/>
                <a:ea typeface="Roboto"/>
                <a:cs typeface="Roboto"/>
                <a:sym typeface="Roboto"/>
              </a:rPr>
              <a:t>i</a:t>
            </a:r>
            <a:r>
              <a:rPr lang="en" sz="1600">
                <a:solidFill>
                  <a:srgbClr val="737373"/>
                </a:solidFill>
                <a:latin typeface="Roboto"/>
                <a:ea typeface="Roboto"/>
                <a:cs typeface="Roboto"/>
                <a:sym typeface="Roboto"/>
              </a:rPr>
              <a:t> to some small random value.</a:t>
            </a:r>
            <a:endParaRPr sz="1600">
              <a:solidFill>
                <a:srgbClr val="737373"/>
              </a:solidFill>
              <a:latin typeface="Roboto"/>
              <a:ea typeface="Roboto"/>
              <a:cs typeface="Roboto"/>
              <a:sym typeface="Roboto"/>
            </a:endParaRPr>
          </a:p>
          <a:p>
            <a:pPr indent="-330200" lvl="0" marL="457200" rtl="0" algn="l">
              <a:lnSpc>
                <a:spcPct val="115000"/>
              </a:lnSpc>
              <a:spcBef>
                <a:spcPts val="0"/>
              </a:spcBef>
              <a:spcAft>
                <a:spcPts val="0"/>
              </a:spcAft>
              <a:buClr>
                <a:srgbClr val="737373"/>
              </a:buClr>
              <a:buSzPts val="1600"/>
              <a:buFont typeface="Roboto"/>
              <a:buChar char="●"/>
            </a:pPr>
            <a:r>
              <a:rPr b="1" lang="en" sz="1600">
                <a:solidFill>
                  <a:srgbClr val="737373"/>
                </a:solidFill>
                <a:latin typeface="Roboto"/>
                <a:ea typeface="Roboto"/>
                <a:cs typeface="Roboto"/>
                <a:sym typeface="Roboto"/>
              </a:rPr>
              <a:t>Until</a:t>
            </a:r>
            <a:r>
              <a:rPr lang="en" sz="1600">
                <a:solidFill>
                  <a:srgbClr val="737373"/>
                </a:solidFill>
                <a:latin typeface="Roboto"/>
                <a:ea typeface="Roboto"/>
                <a:cs typeface="Roboto"/>
                <a:sym typeface="Roboto"/>
              </a:rPr>
              <a:t> the termination condition is met, </a:t>
            </a:r>
            <a:r>
              <a:rPr b="1" lang="en" sz="1600">
                <a:solidFill>
                  <a:srgbClr val="737373"/>
                </a:solidFill>
                <a:latin typeface="Roboto"/>
                <a:ea typeface="Roboto"/>
                <a:cs typeface="Roboto"/>
                <a:sym typeface="Roboto"/>
              </a:rPr>
              <a:t>Do</a:t>
            </a:r>
            <a:endParaRPr b="1" sz="1600">
              <a:solidFill>
                <a:srgbClr val="737373"/>
              </a:solidFill>
              <a:latin typeface="Roboto"/>
              <a:ea typeface="Roboto"/>
              <a:cs typeface="Roboto"/>
              <a:sym typeface="Roboto"/>
            </a:endParaRPr>
          </a:p>
          <a:p>
            <a:pPr indent="-317500" lvl="1" marL="914400" rtl="0" algn="l">
              <a:lnSpc>
                <a:spcPct val="115000"/>
              </a:lnSpc>
              <a:spcBef>
                <a:spcPts val="0"/>
              </a:spcBef>
              <a:spcAft>
                <a:spcPts val="0"/>
              </a:spcAft>
              <a:buClr>
                <a:srgbClr val="737373"/>
              </a:buClr>
              <a:buSzPts val="1400"/>
              <a:buFont typeface="Roboto"/>
              <a:buChar char="○"/>
            </a:pPr>
            <a:r>
              <a:rPr b="1" lang="en">
                <a:solidFill>
                  <a:srgbClr val="737373"/>
                </a:solidFill>
                <a:latin typeface="Roboto"/>
                <a:ea typeface="Roboto"/>
                <a:cs typeface="Roboto"/>
                <a:sym typeface="Roboto"/>
              </a:rPr>
              <a:t>Initialize</a:t>
            </a:r>
            <a:r>
              <a:rPr lang="en">
                <a:solidFill>
                  <a:srgbClr val="737373"/>
                </a:solidFill>
                <a:latin typeface="Roboto"/>
                <a:ea typeface="Roboto"/>
                <a:cs typeface="Roboto"/>
                <a:sym typeface="Roboto"/>
              </a:rPr>
              <a:t> each 𝚫</a:t>
            </a:r>
            <a:r>
              <a:rPr i="1" lang="en">
                <a:solidFill>
                  <a:srgbClr val="737373"/>
                </a:solidFill>
                <a:latin typeface="Roboto"/>
                <a:ea typeface="Roboto"/>
                <a:cs typeface="Roboto"/>
                <a:sym typeface="Roboto"/>
              </a:rPr>
              <a:t>w</a:t>
            </a:r>
            <a:r>
              <a:rPr baseline="-25000" i="1" lang="en">
                <a:solidFill>
                  <a:srgbClr val="737373"/>
                </a:solidFill>
                <a:latin typeface="Roboto"/>
                <a:ea typeface="Roboto"/>
                <a:cs typeface="Roboto"/>
                <a:sym typeface="Roboto"/>
              </a:rPr>
              <a:t>i</a:t>
            </a:r>
            <a:r>
              <a:rPr lang="en">
                <a:solidFill>
                  <a:srgbClr val="737373"/>
                </a:solidFill>
                <a:latin typeface="Roboto"/>
                <a:ea typeface="Roboto"/>
                <a:cs typeface="Roboto"/>
                <a:sym typeface="Roboto"/>
              </a:rPr>
              <a:t> to zero.</a:t>
            </a:r>
            <a:endParaRPr>
              <a:solidFill>
                <a:srgbClr val="737373"/>
              </a:solidFill>
              <a:latin typeface="Roboto"/>
              <a:ea typeface="Roboto"/>
              <a:cs typeface="Roboto"/>
              <a:sym typeface="Roboto"/>
            </a:endParaRPr>
          </a:p>
          <a:p>
            <a:pPr indent="-317500" lvl="1" marL="914400" rtl="0" algn="l">
              <a:lnSpc>
                <a:spcPct val="115000"/>
              </a:lnSpc>
              <a:spcBef>
                <a:spcPts val="0"/>
              </a:spcBef>
              <a:spcAft>
                <a:spcPts val="0"/>
              </a:spcAft>
              <a:buClr>
                <a:srgbClr val="737373"/>
              </a:buClr>
              <a:buSzPts val="1400"/>
              <a:buFont typeface="Roboto"/>
              <a:buChar char="○"/>
            </a:pPr>
            <a:r>
              <a:rPr b="1" lang="en">
                <a:solidFill>
                  <a:srgbClr val="737373"/>
                </a:solidFill>
                <a:latin typeface="Roboto"/>
                <a:ea typeface="Roboto"/>
                <a:cs typeface="Roboto"/>
                <a:sym typeface="Roboto"/>
              </a:rPr>
              <a:t>For each</a:t>
            </a:r>
            <a:r>
              <a:rPr lang="en">
                <a:solidFill>
                  <a:srgbClr val="737373"/>
                </a:solidFill>
                <a:latin typeface="Roboto"/>
                <a:ea typeface="Roboto"/>
                <a:cs typeface="Roboto"/>
                <a:sym typeface="Roboto"/>
              </a:rPr>
              <a:t> </a:t>
            </a:r>
            <a:r>
              <a:rPr i="1" lang="en">
                <a:solidFill>
                  <a:srgbClr val="737373"/>
                </a:solidFill>
                <a:latin typeface="Roboto"/>
                <a:ea typeface="Roboto"/>
                <a:cs typeface="Roboto"/>
                <a:sym typeface="Roboto"/>
              </a:rPr>
              <a:t>{   , t}</a:t>
            </a:r>
            <a:r>
              <a:rPr lang="en">
                <a:solidFill>
                  <a:srgbClr val="737373"/>
                </a:solidFill>
                <a:latin typeface="Roboto"/>
                <a:ea typeface="Roboto"/>
                <a:cs typeface="Roboto"/>
                <a:sym typeface="Roboto"/>
              </a:rPr>
              <a:t> in </a:t>
            </a:r>
            <a:r>
              <a:rPr i="1" lang="en">
                <a:solidFill>
                  <a:srgbClr val="737373"/>
                </a:solidFill>
                <a:latin typeface="Roboto"/>
                <a:ea typeface="Roboto"/>
                <a:cs typeface="Roboto"/>
                <a:sym typeface="Roboto"/>
              </a:rPr>
              <a:t>training_examples</a:t>
            </a:r>
            <a:r>
              <a:rPr lang="en">
                <a:solidFill>
                  <a:srgbClr val="737373"/>
                </a:solidFill>
                <a:latin typeface="Roboto"/>
                <a:ea typeface="Roboto"/>
                <a:cs typeface="Roboto"/>
                <a:sym typeface="Roboto"/>
              </a:rPr>
              <a:t>, </a:t>
            </a:r>
            <a:r>
              <a:rPr b="1" lang="en">
                <a:solidFill>
                  <a:srgbClr val="737373"/>
                </a:solidFill>
                <a:latin typeface="Roboto"/>
                <a:ea typeface="Roboto"/>
                <a:cs typeface="Roboto"/>
                <a:sym typeface="Roboto"/>
              </a:rPr>
              <a:t>Do</a:t>
            </a:r>
            <a:endParaRPr b="1">
              <a:solidFill>
                <a:srgbClr val="737373"/>
              </a:solidFill>
              <a:latin typeface="Roboto"/>
              <a:ea typeface="Roboto"/>
              <a:cs typeface="Roboto"/>
              <a:sym typeface="Roboto"/>
            </a:endParaRPr>
          </a:p>
          <a:p>
            <a:pPr indent="-317500" lvl="2" marL="1371600" rtl="0" algn="l">
              <a:lnSpc>
                <a:spcPct val="115000"/>
              </a:lnSpc>
              <a:spcBef>
                <a:spcPts val="0"/>
              </a:spcBef>
              <a:spcAft>
                <a:spcPts val="0"/>
              </a:spcAft>
              <a:buClr>
                <a:srgbClr val="737373"/>
              </a:buClr>
              <a:buSzPts val="1400"/>
              <a:buFont typeface="Roboto"/>
              <a:buChar char="■"/>
            </a:pPr>
            <a:r>
              <a:rPr lang="en">
                <a:solidFill>
                  <a:srgbClr val="737373"/>
                </a:solidFill>
                <a:latin typeface="Roboto"/>
                <a:ea typeface="Roboto"/>
                <a:cs typeface="Roboto"/>
                <a:sym typeface="Roboto"/>
              </a:rPr>
              <a:t>Input the instance     to the unit and compute the output </a:t>
            </a:r>
            <a:r>
              <a:rPr i="1" lang="en">
                <a:solidFill>
                  <a:srgbClr val="737373"/>
                </a:solidFill>
                <a:latin typeface="Roboto"/>
                <a:ea typeface="Roboto"/>
                <a:cs typeface="Roboto"/>
                <a:sym typeface="Roboto"/>
              </a:rPr>
              <a:t>o</a:t>
            </a:r>
            <a:r>
              <a:rPr lang="en">
                <a:solidFill>
                  <a:srgbClr val="737373"/>
                </a:solidFill>
                <a:latin typeface="Roboto"/>
                <a:ea typeface="Roboto"/>
                <a:cs typeface="Roboto"/>
                <a:sym typeface="Roboto"/>
              </a:rPr>
              <a:t>.</a:t>
            </a:r>
            <a:endParaRPr>
              <a:solidFill>
                <a:srgbClr val="737373"/>
              </a:solidFill>
              <a:latin typeface="Roboto"/>
              <a:ea typeface="Roboto"/>
              <a:cs typeface="Roboto"/>
              <a:sym typeface="Roboto"/>
            </a:endParaRPr>
          </a:p>
          <a:p>
            <a:pPr indent="-317500" lvl="2" marL="1371600" rtl="0" algn="l">
              <a:lnSpc>
                <a:spcPct val="115000"/>
              </a:lnSpc>
              <a:spcBef>
                <a:spcPts val="0"/>
              </a:spcBef>
              <a:spcAft>
                <a:spcPts val="0"/>
              </a:spcAft>
              <a:buClr>
                <a:srgbClr val="737373"/>
              </a:buClr>
              <a:buSzPts val="1400"/>
              <a:buFont typeface="Roboto"/>
              <a:buChar char="■"/>
            </a:pPr>
            <a:r>
              <a:rPr lang="en">
                <a:solidFill>
                  <a:srgbClr val="737373"/>
                </a:solidFill>
                <a:latin typeface="Roboto"/>
                <a:ea typeface="Roboto"/>
                <a:cs typeface="Roboto"/>
                <a:sym typeface="Roboto"/>
              </a:rPr>
              <a:t>For each linear unit weight </a:t>
            </a:r>
            <a:r>
              <a:rPr i="1" lang="en">
                <a:solidFill>
                  <a:srgbClr val="737373"/>
                </a:solidFill>
                <a:latin typeface="Roboto"/>
                <a:ea typeface="Roboto"/>
                <a:cs typeface="Roboto"/>
                <a:sym typeface="Roboto"/>
              </a:rPr>
              <a:t>w</a:t>
            </a:r>
            <a:r>
              <a:rPr baseline="-25000" i="1" lang="en">
                <a:solidFill>
                  <a:srgbClr val="737373"/>
                </a:solidFill>
                <a:latin typeface="Roboto"/>
                <a:ea typeface="Roboto"/>
                <a:cs typeface="Roboto"/>
                <a:sym typeface="Roboto"/>
              </a:rPr>
              <a:t>i</a:t>
            </a:r>
            <a:r>
              <a:rPr lang="en">
                <a:solidFill>
                  <a:srgbClr val="737373"/>
                </a:solidFill>
                <a:latin typeface="Roboto"/>
                <a:ea typeface="Roboto"/>
                <a:cs typeface="Roboto"/>
                <a:sym typeface="Roboto"/>
              </a:rPr>
              <a:t>, </a:t>
            </a:r>
            <a:r>
              <a:rPr b="1" lang="en">
                <a:solidFill>
                  <a:srgbClr val="737373"/>
                </a:solidFill>
                <a:latin typeface="Roboto"/>
                <a:ea typeface="Roboto"/>
                <a:cs typeface="Roboto"/>
                <a:sym typeface="Roboto"/>
              </a:rPr>
              <a:t>Do</a:t>
            </a:r>
            <a:endParaRPr b="1">
              <a:solidFill>
                <a:srgbClr val="737373"/>
              </a:solidFill>
              <a:latin typeface="Roboto"/>
              <a:ea typeface="Roboto"/>
              <a:cs typeface="Roboto"/>
              <a:sym typeface="Roboto"/>
            </a:endParaRPr>
          </a:p>
          <a:p>
            <a:pPr indent="0" lvl="0" marL="0" rtl="0" algn="l">
              <a:lnSpc>
                <a:spcPct val="115000"/>
              </a:lnSpc>
              <a:spcBef>
                <a:spcPts val="0"/>
              </a:spcBef>
              <a:spcAft>
                <a:spcPts val="0"/>
              </a:spcAft>
              <a:buNone/>
            </a:pPr>
            <a:r>
              <a:t/>
            </a:r>
            <a:endParaRPr b="1" sz="1800">
              <a:solidFill>
                <a:srgbClr val="737373"/>
              </a:solidFill>
              <a:latin typeface="Roboto"/>
              <a:ea typeface="Roboto"/>
              <a:cs typeface="Roboto"/>
              <a:sym typeface="Roboto"/>
            </a:endParaRPr>
          </a:p>
          <a:p>
            <a:pPr indent="-317500" lvl="1" marL="914400" rtl="0" algn="l">
              <a:lnSpc>
                <a:spcPct val="115000"/>
              </a:lnSpc>
              <a:spcBef>
                <a:spcPts val="0"/>
              </a:spcBef>
              <a:spcAft>
                <a:spcPts val="0"/>
              </a:spcAft>
              <a:buClr>
                <a:srgbClr val="737373"/>
              </a:buClr>
              <a:buSzPts val="1400"/>
              <a:buFont typeface="Roboto"/>
              <a:buChar char="○"/>
            </a:pPr>
            <a:r>
              <a:rPr b="1" lang="en">
                <a:solidFill>
                  <a:srgbClr val="737373"/>
                </a:solidFill>
                <a:latin typeface="Roboto"/>
                <a:ea typeface="Roboto"/>
                <a:cs typeface="Roboto"/>
                <a:sym typeface="Roboto"/>
              </a:rPr>
              <a:t>For each</a:t>
            </a:r>
            <a:r>
              <a:rPr lang="en">
                <a:solidFill>
                  <a:srgbClr val="737373"/>
                </a:solidFill>
                <a:latin typeface="Roboto"/>
                <a:ea typeface="Roboto"/>
                <a:cs typeface="Roboto"/>
                <a:sym typeface="Roboto"/>
              </a:rPr>
              <a:t> linear unit weight </a:t>
            </a:r>
            <a:r>
              <a:rPr i="1" lang="en">
                <a:solidFill>
                  <a:srgbClr val="737373"/>
                </a:solidFill>
                <a:latin typeface="Roboto"/>
                <a:ea typeface="Roboto"/>
                <a:cs typeface="Roboto"/>
                <a:sym typeface="Roboto"/>
              </a:rPr>
              <a:t>w</a:t>
            </a:r>
            <a:r>
              <a:rPr baseline="-25000" i="1" lang="en">
                <a:solidFill>
                  <a:srgbClr val="737373"/>
                </a:solidFill>
                <a:latin typeface="Roboto"/>
                <a:ea typeface="Roboto"/>
                <a:cs typeface="Roboto"/>
                <a:sym typeface="Roboto"/>
              </a:rPr>
              <a:t>i</a:t>
            </a:r>
            <a:r>
              <a:rPr lang="en">
                <a:solidFill>
                  <a:srgbClr val="737373"/>
                </a:solidFill>
                <a:latin typeface="Roboto"/>
                <a:ea typeface="Roboto"/>
                <a:cs typeface="Roboto"/>
                <a:sym typeface="Roboto"/>
              </a:rPr>
              <a:t>, </a:t>
            </a:r>
            <a:r>
              <a:rPr b="1" lang="en">
                <a:solidFill>
                  <a:srgbClr val="737373"/>
                </a:solidFill>
                <a:latin typeface="Roboto"/>
                <a:ea typeface="Roboto"/>
                <a:cs typeface="Roboto"/>
                <a:sym typeface="Roboto"/>
              </a:rPr>
              <a:t>Do</a:t>
            </a:r>
            <a:endParaRPr>
              <a:solidFill>
                <a:schemeClr val="dk1"/>
              </a:solidFill>
              <a:latin typeface="Albert Sans"/>
              <a:ea typeface="Albert Sans"/>
              <a:cs typeface="Albert Sans"/>
              <a:sym typeface="Albert Sans"/>
            </a:endParaRPr>
          </a:p>
        </p:txBody>
      </p:sp>
      <p:pic>
        <p:nvPicPr>
          <p:cNvPr descr="\vec{w}" id="380" name="Google Shape;380;p47"/>
          <p:cNvPicPr preferRelativeResize="0"/>
          <p:nvPr/>
        </p:nvPicPr>
        <p:blipFill>
          <a:blip r:embed="rId3">
            <a:alphaModFix/>
          </a:blip>
          <a:stretch>
            <a:fillRect/>
          </a:stretch>
        </p:blipFill>
        <p:spPr>
          <a:xfrm>
            <a:off x="4654025" y="1644601"/>
            <a:ext cx="148257" cy="148250"/>
          </a:xfrm>
          <a:prstGeom prst="rect">
            <a:avLst/>
          </a:prstGeom>
          <a:noFill/>
          <a:ln>
            <a:noFill/>
          </a:ln>
        </p:spPr>
      </p:pic>
      <p:pic>
        <p:nvPicPr>
          <p:cNvPr descr="\vec{w}" id="381" name="Google Shape;381;p47"/>
          <p:cNvPicPr preferRelativeResize="0"/>
          <p:nvPr/>
        </p:nvPicPr>
        <p:blipFill>
          <a:blip r:embed="rId3">
            <a:alphaModFix/>
          </a:blip>
          <a:stretch>
            <a:fillRect/>
          </a:stretch>
        </p:blipFill>
        <p:spPr>
          <a:xfrm>
            <a:off x="5718468" y="1644601"/>
            <a:ext cx="148257" cy="148250"/>
          </a:xfrm>
          <a:prstGeom prst="rect">
            <a:avLst/>
          </a:prstGeom>
          <a:noFill/>
          <a:ln>
            <a:noFill/>
          </a:ln>
        </p:spPr>
      </p:pic>
      <p:pic>
        <p:nvPicPr>
          <p:cNvPr descr="\vec{w}" id="382" name="Google Shape;382;p47"/>
          <p:cNvPicPr preferRelativeResize="0"/>
          <p:nvPr/>
        </p:nvPicPr>
        <p:blipFill>
          <a:blip r:embed="rId3">
            <a:alphaModFix/>
          </a:blip>
          <a:stretch>
            <a:fillRect/>
          </a:stretch>
        </p:blipFill>
        <p:spPr>
          <a:xfrm>
            <a:off x="2509925" y="3001742"/>
            <a:ext cx="117101" cy="117101"/>
          </a:xfrm>
          <a:prstGeom prst="rect">
            <a:avLst/>
          </a:prstGeom>
          <a:noFill/>
          <a:ln>
            <a:noFill/>
          </a:ln>
        </p:spPr>
      </p:pic>
      <p:pic>
        <p:nvPicPr>
          <p:cNvPr descr="\vec{w}" id="383" name="Google Shape;383;p47"/>
          <p:cNvPicPr preferRelativeResize="0"/>
          <p:nvPr/>
        </p:nvPicPr>
        <p:blipFill>
          <a:blip r:embed="rId3">
            <a:alphaModFix/>
          </a:blip>
          <a:stretch>
            <a:fillRect/>
          </a:stretch>
        </p:blipFill>
        <p:spPr>
          <a:xfrm>
            <a:off x="3637950" y="3249625"/>
            <a:ext cx="117100" cy="117100"/>
          </a:xfrm>
          <a:prstGeom prst="rect">
            <a:avLst/>
          </a:prstGeom>
          <a:noFill/>
          <a:ln>
            <a:noFill/>
          </a:ln>
        </p:spPr>
      </p:pic>
      <p:pic>
        <p:nvPicPr>
          <p:cNvPr descr="\Delta w_i \leftarrow \Delta w_i + \eta  (t-o) x_i " id="384" name="Google Shape;384;p47"/>
          <p:cNvPicPr preferRelativeResize="0"/>
          <p:nvPr/>
        </p:nvPicPr>
        <p:blipFill>
          <a:blip r:embed="rId4">
            <a:alphaModFix/>
          </a:blip>
          <a:stretch>
            <a:fillRect/>
          </a:stretch>
        </p:blipFill>
        <p:spPr>
          <a:xfrm>
            <a:off x="3529499" y="3722301"/>
            <a:ext cx="2080525" cy="203171"/>
          </a:xfrm>
          <a:prstGeom prst="rect">
            <a:avLst/>
          </a:prstGeom>
          <a:noFill/>
          <a:ln>
            <a:noFill/>
          </a:ln>
        </p:spPr>
      </p:pic>
      <p:pic>
        <p:nvPicPr>
          <p:cNvPr descr="w_i \leftarrow w_i + \Delta w_i" id="385" name="Google Shape;385;p47"/>
          <p:cNvPicPr preferRelativeResize="0"/>
          <p:nvPr/>
        </p:nvPicPr>
        <p:blipFill>
          <a:blip r:embed="rId5">
            <a:alphaModFix/>
          </a:blip>
          <a:stretch>
            <a:fillRect/>
          </a:stretch>
        </p:blipFill>
        <p:spPr>
          <a:xfrm>
            <a:off x="3861881" y="4289270"/>
            <a:ext cx="1415760" cy="203171"/>
          </a:xfrm>
          <a:prstGeom prst="rect">
            <a:avLst/>
          </a:prstGeom>
          <a:noFill/>
          <a:ln>
            <a:noFill/>
          </a:ln>
        </p:spPr>
      </p:pic>
      <p:sp>
        <p:nvSpPr>
          <p:cNvPr id="386" name="Google Shape;386;p4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Descenso de gradiente</a:t>
            </a:r>
            <a:endParaRPr b="1" sz="2600">
              <a:solidFill>
                <a:schemeClr val="dk2"/>
              </a:solidFill>
              <a:latin typeface="Epilogue"/>
              <a:ea typeface="Epilogue"/>
              <a:cs typeface="Epilogue"/>
              <a:sym typeface="Epilog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2" name="Google Shape;392;p4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Hasta el momento</a:t>
            </a:r>
            <a:endParaRPr b="1" sz="3000">
              <a:solidFill>
                <a:srgbClr val="112158"/>
              </a:solidFill>
              <a:latin typeface="Epilogue"/>
              <a:ea typeface="Epilogue"/>
              <a:cs typeface="Epilogue"/>
              <a:sym typeface="Epilogue"/>
            </a:endParaRPr>
          </a:p>
        </p:txBody>
      </p:sp>
      <p:sp>
        <p:nvSpPr>
          <p:cNvPr id="393" name="Google Shape;393;p48"/>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Se garantiza el éxito de la regla de entrenamiento del perceptrón si</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Los ejemplos de entrenamiento son linealmente separables,</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La tasa de aprendizaje 𝜂 es suficientemente pequeña.</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La regla de entrenamiento de unidad lineal utiliza el descenso de gradiente</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Se garantiza la convergencia a la hipótesis con el mínimo error cuadrático,</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Dada una tasa de aprendizaje 𝜂 suficientemente pequeña,</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Incluso cuando los datos de entrenamiento contienen ruido,</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Incluso cuando los datos de entrenamiento no son separables por H.</a:t>
            </a:r>
            <a:endParaRPr sz="1500">
              <a:solidFill>
                <a:schemeClr val="dk1"/>
              </a:solidFill>
              <a:latin typeface="Albert Sans"/>
              <a:ea typeface="Albert Sans"/>
              <a:cs typeface="Albert Sans"/>
              <a:sym typeface="Albert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p4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Epilogue"/>
                <a:ea typeface="Epilogue"/>
                <a:cs typeface="Epilogue"/>
                <a:sym typeface="Epilogue"/>
              </a:rPr>
              <a:t>Descenso de gradiente </a:t>
            </a:r>
            <a:r>
              <a:rPr b="1" lang="en" sz="2500">
                <a:solidFill>
                  <a:srgbClr val="112158"/>
                </a:solidFill>
                <a:latin typeface="Epilogue"/>
                <a:ea typeface="Epilogue"/>
                <a:cs typeface="Epilogue"/>
                <a:sym typeface="Epilogue"/>
              </a:rPr>
              <a:t>i</a:t>
            </a:r>
            <a:r>
              <a:rPr b="1" lang="en" sz="2500">
                <a:solidFill>
                  <a:srgbClr val="112158"/>
                </a:solidFill>
                <a:latin typeface="Epilogue"/>
                <a:ea typeface="Epilogue"/>
                <a:cs typeface="Epilogue"/>
                <a:sym typeface="Epilogue"/>
              </a:rPr>
              <a:t>ncremental (</a:t>
            </a:r>
            <a:r>
              <a:rPr b="1" i="1" lang="en" sz="2500">
                <a:solidFill>
                  <a:srgbClr val="112158"/>
                </a:solidFill>
                <a:latin typeface="Epilogue"/>
                <a:ea typeface="Epilogue"/>
                <a:cs typeface="Epilogue"/>
                <a:sym typeface="Epilogue"/>
              </a:rPr>
              <a:t>stochastic</a:t>
            </a:r>
            <a:r>
              <a:rPr b="1" lang="en" sz="2500">
                <a:solidFill>
                  <a:srgbClr val="112158"/>
                </a:solidFill>
                <a:latin typeface="Epilogue"/>
                <a:ea typeface="Epilogue"/>
                <a:cs typeface="Epilogue"/>
                <a:sym typeface="Epilogue"/>
              </a:rPr>
              <a:t>)</a:t>
            </a:r>
            <a:endParaRPr b="1" sz="2500">
              <a:solidFill>
                <a:srgbClr val="112158"/>
              </a:solidFill>
              <a:latin typeface="Epilogue"/>
              <a:ea typeface="Epilogue"/>
              <a:cs typeface="Epilogue"/>
              <a:sym typeface="Epilogue"/>
            </a:endParaRPr>
          </a:p>
        </p:txBody>
      </p:sp>
      <p:sp>
        <p:nvSpPr>
          <p:cNvPr id="400" name="Google Shape;400;p49"/>
          <p:cNvSpPr txBox="1"/>
          <p:nvPr/>
        </p:nvSpPr>
        <p:spPr>
          <a:xfrm>
            <a:off x="460888" y="1346317"/>
            <a:ext cx="8222100" cy="361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737373"/>
                </a:solidFill>
                <a:latin typeface="Roboto"/>
                <a:ea typeface="Roboto"/>
                <a:cs typeface="Roboto"/>
                <a:sym typeface="Roboto"/>
              </a:rPr>
              <a:t>Batch mode</a:t>
            </a:r>
            <a:r>
              <a:rPr lang="en" sz="1600">
                <a:solidFill>
                  <a:srgbClr val="737373"/>
                </a:solidFill>
                <a:latin typeface="Roboto"/>
                <a:ea typeface="Roboto"/>
                <a:cs typeface="Roboto"/>
                <a:sym typeface="Roboto"/>
              </a:rPr>
              <a:t> Gradient Descent:</a:t>
            </a:r>
            <a:endParaRPr sz="1600">
              <a:solidFill>
                <a:srgbClr val="737373"/>
              </a:solidFill>
              <a:latin typeface="Roboto"/>
              <a:ea typeface="Roboto"/>
              <a:cs typeface="Roboto"/>
              <a:sym typeface="Roboto"/>
            </a:endParaRPr>
          </a:p>
          <a:p>
            <a:pPr indent="0" lvl="0" marL="0" rtl="0" algn="l">
              <a:lnSpc>
                <a:spcPct val="115000"/>
              </a:lnSpc>
              <a:spcBef>
                <a:spcPts val="0"/>
              </a:spcBef>
              <a:spcAft>
                <a:spcPts val="0"/>
              </a:spcAft>
              <a:buNone/>
            </a:pPr>
            <a:r>
              <a:rPr lang="en" sz="1600">
                <a:solidFill>
                  <a:srgbClr val="737373"/>
                </a:solidFill>
                <a:latin typeface="Roboto"/>
                <a:ea typeface="Roboto"/>
                <a:cs typeface="Roboto"/>
                <a:sym typeface="Roboto"/>
              </a:rPr>
              <a:t>Do until satisfied</a:t>
            </a:r>
            <a:endParaRPr sz="1600">
              <a:solidFill>
                <a:srgbClr val="737373"/>
              </a:solidFill>
              <a:latin typeface="Roboto"/>
              <a:ea typeface="Roboto"/>
              <a:cs typeface="Roboto"/>
              <a:sym typeface="Roboto"/>
            </a:endParaRPr>
          </a:p>
          <a:p>
            <a:pPr indent="-330200" lvl="0" marL="457200" rtl="0" algn="l">
              <a:lnSpc>
                <a:spcPct val="115000"/>
              </a:lnSpc>
              <a:spcBef>
                <a:spcPts val="0"/>
              </a:spcBef>
              <a:spcAft>
                <a:spcPts val="0"/>
              </a:spcAft>
              <a:buClr>
                <a:srgbClr val="737373"/>
              </a:buClr>
              <a:buSzPts val="1600"/>
              <a:buFont typeface="Roboto"/>
              <a:buAutoNum type="arabicPeriod"/>
            </a:pPr>
            <a:r>
              <a:rPr lang="en" sz="1600">
                <a:solidFill>
                  <a:srgbClr val="737373"/>
                </a:solidFill>
                <a:latin typeface="Roboto"/>
                <a:ea typeface="Roboto"/>
                <a:cs typeface="Roboto"/>
                <a:sym typeface="Roboto"/>
              </a:rPr>
              <a:t>Compute the gradient</a:t>
            </a:r>
            <a:endParaRPr sz="1600">
              <a:solidFill>
                <a:srgbClr val="737373"/>
              </a:solidFill>
              <a:latin typeface="Roboto"/>
              <a:ea typeface="Roboto"/>
              <a:cs typeface="Roboto"/>
              <a:sym typeface="Roboto"/>
            </a:endParaRPr>
          </a:p>
          <a:p>
            <a:pPr indent="-330200" lvl="0" marL="457200" rtl="0" algn="l">
              <a:lnSpc>
                <a:spcPct val="115000"/>
              </a:lnSpc>
              <a:spcBef>
                <a:spcPts val="0"/>
              </a:spcBef>
              <a:spcAft>
                <a:spcPts val="0"/>
              </a:spcAft>
              <a:buClr>
                <a:srgbClr val="737373"/>
              </a:buClr>
              <a:buSzPts val="1600"/>
              <a:buFont typeface="Roboto"/>
              <a:buAutoNum type="arabicPeriod"/>
            </a:pPr>
            <a:r>
              <a:t/>
            </a:r>
            <a:endParaRPr sz="1600">
              <a:solidFill>
                <a:srgbClr val="737373"/>
              </a:solidFill>
              <a:latin typeface="Roboto"/>
              <a:ea typeface="Roboto"/>
              <a:cs typeface="Roboto"/>
              <a:sym typeface="Roboto"/>
            </a:endParaRPr>
          </a:p>
          <a:p>
            <a:pPr indent="0" lvl="0" marL="0" rtl="0" algn="l">
              <a:lnSpc>
                <a:spcPct val="115000"/>
              </a:lnSpc>
              <a:spcBef>
                <a:spcPts val="1600"/>
              </a:spcBef>
              <a:spcAft>
                <a:spcPts val="0"/>
              </a:spcAft>
              <a:buNone/>
            </a:pPr>
            <a:r>
              <a:t/>
            </a:r>
            <a:endParaRPr sz="1600">
              <a:solidFill>
                <a:srgbClr val="737373"/>
              </a:solidFill>
              <a:latin typeface="Roboto"/>
              <a:ea typeface="Roboto"/>
              <a:cs typeface="Roboto"/>
              <a:sym typeface="Roboto"/>
            </a:endParaRPr>
          </a:p>
          <a:p>
            <a:pPr indent="0" lvl="0" marL="0" rtl="0" algn="l">
              <a:lnSpc>
                <a:spcPct val="115000"/>
              </a:lnSpc>
              <a:spcBef>
                <a:spcPts val="1600"/>
              </a:spcBef>
              <a:spcAft>
                <a:spcPts val="0"/>
              </a:spcAft>
              <a:buNone/>
            </a:pPr>
            <a:r>
              <a:t/>
            </a:r>
            <a:endParaRPr sz="1600">
              <a:solidFill>
                <a:srgbClr val="737373"/>
              </a:solidFill>
              <a:latin typeface="Roboto"/>
              <a:ea typeface="Roboto"/>
              <a:cs typeface="Roboto"/>
              <a:sym typeface="Roboto"/>
            </a:endParaRPr>
          </a:p>
          <a:p>
            <a:pPr indent="0" lvl="0" marL="0" rtl="0" algn="l">
              <a:lnSpc>
                <a:spcPct val="115000"/>
              </a:lnSpc>
              <a:spcBef>
                <a:spcPts val="1600"/>
              </a:spcBef>
              <a:spcAft>
                <a:spcPts val="1600"/>
              </a:spcAft>
              <a:buNone/>
            </a:pPr>
            <a:r>
              <a:rPr i="1" lang="en" sz="1600">
                <a:solidFill>
                  <a:srgbClr val="737373"/>
                </a:solidFill>
                <a:latin typeface="Roboto"/>
                <a:ea typeface="Roboto"/>
                <a:cs typeface="Roboto"/>
                <a:sym typeface="Roboto"/>
              </a:rPr>
              <a:t>Incremental Gradient Descent</a:t>
            </a:r>
            <a:r>
              <a:rPr lang="en" sz="1600">
                <a:solidFill>
                  <a:srgbClr val="737373"/>
                </a:solidFill>
                <a:latin typeface="Roboto"/>
                <a:ea typeface="Roboto"/>
                <a:cs typeface="Roboto"/>
                <a:sym typeface="Roboto"/>
              </a:rPr>
              <a:t> can approximate </a:t>
            </a:r>
            <a:r>
              <a:rPr i="1" lang="en" sz="1600">
                <a:solidFill>
                  <a:srgbClr val="737373"/>
                </a:solidFill>
                <a:latin typeface="Roboto"/>
                <a:ea typeface="Roboto"/>
                <a:cs typeface="Roboto"/>
                <a:sym typeface="Roboto"/>
              </a:rPr>
              <a:t>Batch Gradient Descent</a:t>
            </a:r>
            <a:r>
              <a:rPr lang="en" sz="1600">
                <a:solidFill>
                  <a:srgbClr val="737373"/>
                </a:solidFill>
                <a:latin typeface="Roboto"/>
                <a:ea typeface="Roboto"/>
                <a:cs typeface="Roboto"/>
                <a:sym typeface="Roboto"/>
              </a:rPr>
              <a:t> arbitrarily closely if 𝜂 made small enough.</a:t>
            </a:r>
            <a:endParaRPr sz="1600">
              <a:solidFill>
                <a:srgbClr val="737373"/>
              </a:solidFill>
              <a:latin typeface="Roboto"/>
              <a:ea typeface="Roboto"/>
              <a:cs typeface="Roboto"/>
              <a:sym typeface="Roboto"/>
            </a:endParaRPr>
          </a:p>
        </p:txBody>
      </p:sp>
      <p:sp>
        <p:nvSpPr>
          <p:cNvPr id="401" name="Google Shape;401;p49"/>
          <p:cNvSpPr txBox="1"/>
          <p:nvPr/>
        </p:nvSpPr>
        <p:spPr>
          <a:xfrm>
            <a:off x="4579288" y="1346325"/>
            <a:ext cx="4103700" cy="179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737373"/>
                </a:solidFill>
                <a:latin typeface="Roboto"/>
                <a:ea typeface="Roboto"/>
                <a:cs typeface="Roboto"/>
                <a:sym typeface="Roboto"/>
              </a:rPr>
              <a:t>Incremental mode</a:t>
            </a:r>
            <a:r>
              <a:rPr lang="en" sz="1600">
                <a:solidFill>
                  <a:srgbClr val="737373"/>
                </a:solidFill>
                <a:latin typeface="Roboto"/>
                <a:ea typeface="Roboto"/>
                <a:cs typeface="Roboto"/>
                <a:sym typeface="Roboto"/>
              </a:rPr>
              <a:t> Gradient Descent:</a:t>
            </a:r>
            <a:endParaRPr sz="1600">
              <a:solidFill>
                <a:srgbClr val="737373"/>
              </a:solidFill>
              <a:latin typeface="Roboto"/>
              <a:ea typeface="Roboto"/>
              <a:cs typeface="Roboto"/>
              <a:sym typeface="Roboto"/>
            </a:endParaRPr>
          </a:p>
          <a:p>
            <a:pPr indent="0" lvl="0" marL="0" rtl="0" algn="l">
              <a:lnSpc>
                <a:spcPct val="115000"/>
              </a:lnSpc>
              <a:spcBef>
                <a:spcPts val="0"/>
              </a:spcBef>
              <a:spcAft>
                <a:spcPts val="0"/>
              </a:spcAft>
              <a:buNone/>
            </a:pPr>
            <a:r>
              <a:rPr lang="en" sz="1600">
                <a:solidFill>
                  <a:srgbClr val="737373"/>
                </a:solidFill>
                <a:latin typeface="Roboto"/>
                <a:ea typeface="Roboto"/>
                <a:cs typeface="Roboto"/>
                <a:sym typeface="Roboto"/>
              </a:rPr>
              <a:t>Do until satisfied</a:t>
            </a:r>
            <a:endParaRPr sz="1600">
              <a:solidFill>
                <a:srgbClr val="737373"/>
              </a:solidFill>
              <a:latin typeface="Roboto"/>
              <a:ea typeface="Roboto"/>
              <a:cs typeface="Roboto"/>
              <a:sym typeface="Roboto"/>
            </a:endParaRPr>
          </a:p>
          <a:p>
            <a:pPr indent="-330200" lvl="0" marL="457200" rtl="0" algn="l">
              <a:lnSpc>
                <a:spcPct val="115000"/>
              </a:lnSpc>
              <a:spcBef>
                <a:spcPts val="0"/>
              </a:spcBef>
              <a:spcAft>
                <a:spcPts val="0"/>
              </a:spcAft>
              <a:buClr>
                <a:srgbClr val="737373"/>
              </a:buClr>
              <a:buSzPts val="1600"/>
              <a:buFont typeface="Roboto"/>
              <a:buChar char="●"/>
            </a:pPr>
            <a:r>
              <a:rPr lang="en" sz="1600">
                <a:solidFill>
                  <a:srgbClr val="737373"/>
                </a:solidFill>
                <a:latin typeface="Roboto"/>
                <a:ea typeface="Roboto"/>
                <a:cs typeface="Roboto"/>
                <a:sym typeface="Roboto"/>
              </a:rPr>
              <a:t>For each training example d in D</a:t>
            </a:r>
            <a:endParaRPr sz="1600">
              <a:solidFill>
                <a:srgbClr val="737373"/>
              </a:solidFill>
              <a:latin typeface="Roboto"/>
              <a:ea typeface="Roboto"/>
              <a:cs typeface="Roboto"/>
              <a:sym typeface="Roboto"/>
            </a:endParaRPr>
          </a:p>
          <a:p>
            <a:pPr indent="-323850" lvl="1" marL="914400" rtl="0" algn="l">
              <a:lnSpc>
                <a:spcPct val="115000"/>
              </a:lnSpc>
              <a:spcBef>
                <a:spcPts val="0"/>
              </a:spcBef>
              <a:spcAft>
                <a:spcPts val="0"/>
              </a:spcAft>
              <a:buClr>
                <a:srgbClr val="737373"/>
              </a:buClr>
              <a:buSzPts val="1500"/>
              <a:buFont typeface="Roboto"/>
              <a:buAutoNum type="arabicPeriod"/>
            </a:pPr>
            <a:r>
              <a:rPr lang="en" sz="1500">
                <a:solidFill>
                  <a:srgbClr val="737373"/>
                </a:solidFill>
                <a:latin typeface="Roboto"/>
                <a:ea typeface="Roboto"/>
                <a:cs typeface="Roboto"/>
                <a:sym typeface="Roboto"/>
              </a:rPr>
              <a:t>Compute the gradient</a:t>
            </a:r>
            <a:endParaRPr sz="1500">
              <a:solidFill>
                <a:srgbClr val="737373"/>
              </a:solidFill>
              <a:latin typeface="Roboto"/>
              <a:ea typeface="Roboto"/>
              <a:cs typeface="Roboto"/>
              <a:sym typeface="Roboto"/>
            </a:endParaRPr>
          </a:p>
          <a:p>
            <a:pPr indent="-323850" lvl="1" marL="914400" rtl="0" algn="l">
              <a:lnSpc>
                <a:spcPct val="115000"/>
              </a:lnSpc>
              <a:spcBef>
                <a:spcPts val="0"/>
              </a:spcBef>
              <a:spcAft>
                <a:spcPts val="0"/>
              </a:spcAft>
              <a:buClr>
                <a:srgbClr val="737373"/>
              </a:buClr>
              <a:buSzPts val="1500"/>
              <a:buFont typeface="Roboto"/>
              <a:buAutoNum type="arabicPeriod"/>
            </a:pPr>
            <a:r>
              <a:rPr lang="en" sz="1500">
                <a:solidFill>
                  <a:srgbClr val="737373"/>
                </a:solidFill>
                <a:latin typeface="Roboto"/>
                <a:ea typeface="Roboto"/>
                <a:cs typeface="Roboto"/>
                <a:sym typeface="Roboto"/>
              </a:rPr>
              <a:t> </a:t>
            </a:r>
            <a:endParaRPr sz="1500">
              <a:solidFill>
                <a:srgbClr val="737373"/>
              </a:solidFill>
              <a:latin typeface="Roboto"/>
              <a:ea typeface="Roboto"/>
              <a:cs typeface="Roboto"/>
              <a:sym typeface="Roboto"/>
            </a:endParaRPr>
          </a:p>
        </p:txBody>
      </p:sp>
      <p:pic>
        <p:nvPicPr>
          <p:cNvPr descr="\nabla E_D[\vec{w}]" id="402" name="Google Shape;402;p49"/>
          <p:cNvPicPr preferRelativeResize="0"/>
          <p:nvPr/>
        </p:nvPicPr>
        <p:blipFill>
          <a:blip r:embed="rId3">
            <a:alphaModFix/>
          </a:blip>
          <a:stretch>
            <a:fillRect/>
          </a:stretch>
        </p:blipFill>
        <p:spPr>
          <a:xfrm>
            <a:off x="3053841" y="2023175"/>
            <a:ext cx="734176" cy="226303"/>
          </a:xfrm>
          <a:prstGeom prst="rect">
            <a:avLst/>
          </a:prstGeom>
          <a:noFill/>
          <a:ln>
            <a:noFill/>
          </a:ln>
        </p:spPr>
      </p:pic>
      <p:pic>
        <p:nvPicPr>
          <p:cNvPr descr="\nabla E_d[\vec{w}]" id="403" name="Google Shape;403;p49"/>
          <p:cNvPicPr preferRelativeResize="0"/>
          <p:nvPr/>
        </p:nvPicPr>
        <p:blipFill>
          <a:blip r:embed="rId4">
            <a:alphaModFix/>
          </a:blip>
          <a:stretch>
            <a:fillRect/>
          </a:stretch>
        </p:blipFill>
        <p:spPr>
          <a:xfrm>
            <a:off x="7496812" y="2288380"/>
            <a:ext cx="681538" cy="226303"/>
          </a:xfrm>
          <a:prstGeom prst="rect">
            <a:avLst/>
          </a:prstGeom>
          <a:noFill/>
          <a:ln>
            <a:noFill/>
          </a:ln>
        </p:spPr>
      </p:pic>
      <p:pic>
        <p:nvPicPr>
          <p:cNvPr descr="\vec{w} \leftarrow \vec{w} - \eta \nabla E_D [\vec{w}] " id="404" name="Google Shape;404;p49"/>
          <p:cNvPicPr preferRelativeResize="0"/>
          <p:nvPr/>
        </p:nvPicPr>
        <p:blipFill>
          <a:blip r:embed="rId5">
            <a:alphaModFix/>
          </a:blip>
          <a:stretch>
            <a:fillRect/>
          </a:stretch>
        </p:blipFill>
        <p:spPr>
          <a:xfrm>
            <a:off x="1046775" y="2288380"/>
            <a:ext cx="1815680" cy="226303"/>
          </a:xfrm>
          <a:prstGeom prst="rect">
            <a:avLst/>
          </a:prstGeom>
          <a:noFill/>
          <a:ln>
            <a:noFill/>
          </a:ln>
        </p:spPr>
      </p:pic>
      <p:pic>
        <p:nvPicPr>
          <p:cNvPr descr="\vec{w} \leftarrow \vec{w} - \eta \nabla E_d [\vec{w}] " id="405" name="Google Shape;405;p49"/>
          <p:cNvPicPr preferRelativeResize="0"/>
          <p:nvPr/>
        </p:nvPicPr>
        <p:blipFill>
          <a:blip r:embed="rId6">
            <a:alphaModFix/>
          </a:blip>
          <a:stretch>
            <a:fillRect/>
          </a:stretch>
        </p:blipFill>
        <p:spPr>
          <a:xfrm>
            <a:off x="5606744" y="2542032"/>
            <a:ext cx="1763051" cy="226303"/>
          </a:xfrm>
          <a:prstGeom prst="rect">
            <a:avLst/>
          </a:prstGeom>
          <a:noFill/>
          <a:ln>
            <a:noFill/>
          </a:ln>
        </p:spPr>
      </p:pic>
      <p:pic>
        <p:nvPicPr>
          <p:cNvPr descr="E_D [\vec{w}] \equiv \frac{1}{2} \sum_{d \in D}(t_d - o_d)^2 " id="406" name="Google Shape;406;p49"/>
          <p:cNvPicPr preferRelativeResize="0"/>
          <p:nvPr/>
        </p:nvPicPr>
        <p:blipFill>
          <a:blip r:embed="rId7">
            <a:alphaModFix/>
          </a:blip>
          <a:stretch>
            <a:fillRect/>
          </a:stretch>
        </p:blipFill>
        <p:spPr>
          <a:xfrm>
            <a:off x="1046775" y="2980107"/>
            <a:ext cx="2403929" cy="269694"/>
          </a:xfrm>
          <a:prstGeom prst="rect">
            <a:avLst/>
          </a:prstGeom>
          <a:noFill/>
          <a:ln>
            <a:noFill/>
          </a:ln>
        </p:spPr>
      </p:pic>
      <p:pic>
        <p:nvPicPr>
          <p:cNvPr descr="E_d [\vec{w}] \equiv \frac{1}{2} (t_d - o_d)^2" id="407" name="Google Shape;407;p49"/>
          <p:cNvPicPr preferRelativeResize="0"/>
          <p:nvPr/>
        </p:nvPicPr>
        <p:blipFill>
          <a:blip r:embed="rId8">
            <a:alphaModFix/>
          </a:blip>
          <a:stretch>
            <a:fillRect/>
          </a:stretch>
        </p:blipFill>
        <p:spPr>
          <a:xfrm>
            <a:off x="5184887" y="3138232"/>
            <a:ext cx="1763369" cy="2696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0" y="2308700"/>
            <a:ext cx="9144000" cy="154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Redes Neuronales </a:t>
            </a:r>
            <a:br>
              <a:rPr lang="en"/>
            </a:br>
            <a:r>
              <a:rPr lang="en"/>
              <a:t>Artificiales</a:t>
            </a:r>
            <a:endParaRPr/>
          </a:p>
        </p:txBody>
      </p:sp>
      <p:sp>
        <p:nvSpPr>
          <p:cNvPr id="229" name="Google Shape;229;p32"/>
          <p:cNvSpPr txBox="1"/>
          <p:nvPr>
            <p:ph idx="2" type="title"/>
          </p:nvPr>
        </p:nvSpPr>
        <p:spPr>
          <a:xfrm>
            <a:off x="4048350" y="1035200"/>
            <a:ext cx="1047300" cy="96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08</a:t>
            </a:r>
            <a:endParaRPr/>
          </a:p>
        </p:txBody>
      </p:sp>
      <p:grpSp>
        <p:nvGrpSpPr>
          <p:cNvPr id="230" name="Google Shape;230;p32"/>
          <p:cNvGrpSpPr/>
          <p:nvPr/>
        </p:nvGrpSpPr>
        <p:grpSpPr>
          <a:xfrm>
            <a:off x="7731792" y="683864"/>
            <a:ext cx="709214" cy="351346"/>
            <a:chOff x="7731792" y="683864"/>
            <a:chExt cx="709214" cy="351346"/>
          </a:xfrm>
        </p:grpSpPr>
        <p:pic>
          <p:nvPicPr>
            <p:cNvPr id="231" name="Google Shape;231;p32"/>
            <p:cNvPicPr preferRelativeResize="0"/>
            <p:nvPr/>
          </p:nvPicPr>
          <p:blipFill rotWithShape="1">
            <a:blip r:embed="rId3">
              <a:alphaModFix/>
            </a:blip>
            <a:srcRect b="16825" l="13625" r="22284" t="16222"/>
            <a:stretch/>
          </p:blipFill>
          <p:spPr>
            <a:xfrm>
              <a:off x="8083232" y="683864"/>
              <a:ext cx="357774" cy="351346"/>
            </a:xfrm>
            <a:prstGeom prst="rect">
              <a:avLst/>
            </a:prstGeom>
            <a:noFill/>
            <a:ln>
              <a:noFill/>
            </a:ln>
          </p:spPr>
        </p:pic>
        <p:pic>
          <p:nvPicPr>
            <p:cNvPr id="232" name="Google Shape;232;p32"/>
            <p:cNvPicPr preferRelativeResize="0"/>
            <p:nvPr/>
          </p:nvPicPr>
          <p:blipFill rotWithShape="1">
            <a:blip r:embed="rId4">
              <a:alphaModFix/>
            </a:blip>
            <a:srcRect b="16523" l="18541" r="17368" t="16523"/>
            <a:stretch/>
          </p:blipFill>
          <p:spPr>
            <a:xfrm>
              <a:off x="7731792" y="683864"/>
              <a:ext cx="357774" cy="351346"/>
            </a:xfrm>
            <a:prstGeom prst="rect">
              <a:avLst/>
            </a:prstGeom>
            <a:noFill/>
            <a:ln>
              <a:noFill/>
            </a:ln>
          </p:spPr>
        </p:pic>
      </p:grpSp>
      <p:pic>
        <p:nvPicPr>
          <p:cNvPr id="233" name="Google Shape;233;p32"/>
          <p:cNvPicPr preferRelativeResize="0"/>
          <p:nvPr/>
        </p:nvPicPr>
        <p:blipFill rotWithShape="1">
          <a:blip r:embed="rId3">
            <a:alphaModFix/>
          </a:blip>
          <a:srcRect b="16825" l="13625" r="22284" t="16222"/>
          <a:stretch/>
        </p:blipFill>
        <p:spPr>
          <a:xfrm>
            <a:off x="7727549" y="1711192"/>
            <a:ext cx="357774" cy="351346"/>
          </a:xfrm>
          <a:prstGeom prst="rect">
            <a:avLst/>
          </a:prstGeom>
          <a:noFill/>
          <a:ln>
            <a:noFill/>
          </a:ln>
        </p:spPr>
      </p:pic>
      <p:grpSp>
        <p:nvGrpSpPr>
          <p:cNvPr id="234" name="Google Shape;234;p32"/>
          <p:cNvGrpSpPr/>
          <p:nvPr/>
        </p:nvGrpSpPr>
        <p:grpSpPr>
          <a:xfrm>
            <a:off x="6322547" y="1026306"/>
            <a:ext cx="709021" cy="693789"/>
            <a:chOff x="6322547" y="1123984"/>
            <a:chExt cx="709021" cy="693789"/>
          </a:xfrm>
        </p:grpSpPr>
        <p:pic>
          <p:nvPicPr>
            <p:cNvPr id="235" name="Google Shape;235;p32"/>
            <p:cNvPicPr preferRelativeResize="0"/>
            <p:nvPr/>
          </p:nvPicPr>
          <p:blipFill rotWithShape="1">
            <a:blip r:embed="rId3">
              <a:alphaModFix/>
            </a:blip>
            <a:srcRect b="16825" l="13625" r="22284" t="16222"/>
            <a:stretch/>
          </p:blipFill>
          <p:spPr>
            <a:xfrm>
              <a:off x="6673794" y="1123984"/>
              <a:ext cx="357774" cy="351346"/>
            </a:xfrm>
            <a:prstGeom prst="rect">
              <a:avLst/>
            </a:prstGeom>
            <a:noFill/>
            <a:ln>
              <a:noFill/>
            </a:ln>
          </p:spPr>
        </p:pic>
        <p:pic>
          <p:nvPicPr>
            <p:cNvPr id="236" name="Google Shape;236;p32"/>
            <p:cNvPicPr preferRelativeResize="0"/>
            <p:nvPr/>
          </p:nvPicPr>
          <p:blipFill rotWithShape="1">
            <a:blip r:embed="rId3">
              <a:alphaModFix/>
            </a:blip>
            <a:srcRect b="16825" l="13625" r="22284" t="16222"/>
            <a:stretch/>
          </p:blipFill>
          <p:spPr>
            <a:xfrm>
              <a:off x="6322547" y="1123984"/>
              <a:ext cx="357774" cy="351346"/>
            </a:xfrm>
            <a:prstGeom prst="rect">
              <a:avLst/>
            </a:prstGeom>
            <a:noFill/>
            <a:ln>
              <a:noFill/>
            </a:ln>
          </p:spPr>
        </p:pic>
        <p:pic>
          <p:nvPicPr>
            <p:cNvPr id="237" name="Google Shape;237;p32"/>
            <p:cNvPicPr preferRelativeResize="0"/>
            <p:nvPr/>
          </p:nvPicPr>
          <p:blipFill rotWithShape="1">
            <a:blip r:embed="rId3">
              <a:alphaModFix/>
            </a:blip>
            <a:srcRect b="16825" l="13625" r="22284" t="16222"/>
            <a:stretch/>
          </p:blipFill>
          <p:spPr>
            <a:xfrm>
              <a:off x="6673794" y="1466427"/>
              <a:ext cx="357774" cy="351346"/>
            </a:xfrm>
            <a:prstGeom prst="rect">
              <a:avLst/>
            </a:prstGeom>
            <a:noFill/>
            <a:ln>
              <a:noFill/>
            </a:ln>
          </p:spPr>
        </p:pic>
        <p:pic>
          <p:nvPicPr>
            <p:cNvPr id="238" name="Google Shape;238;p32"/>
            <p:cNvPicPr preferRelativeResize="0"/>
            <p:nvPr/>
          </p:nvPicPr>
          <p:blipFill rotWithShape="1">
            <a:blip r:embed="rId3">
              <a:alphaModFix/>
            </a:blip>
            <a:srcRect b="16825" l="13625" r="22284" t="16222"/>
            <a:stretch/>
          </p:blipFill>
          <p:spPr>
            <a:xfrm>
              <a:off x="6322547" y="1466427"/>
              <a:ext cx="357774" cy="351346"/>
            </a:xfrm>
            <a:prstGeom prst="rect">
              <a:avLst/>
            </a:prstGeom>
            <a:noFill/>
            <a:ln>
              <a:noFill/>
            </a:ln>
          </p:spPr>
        </p:pic>
      </p:grpSp>
      <p:pic>
        <p:nvPicPr>
          <p:cNvPr id="239" name="Google Shape;239;p32"/>
          <p:cNvPicPr preferRelativeResize="0"/>
          <p:nvPr/>
        </p:nvPicPr>
        <p:blipFill rotWithShape="1">
          <a:blip r:embed="rId4">
            <a:alphaModFix/>
          </a:blip>
          <a:srcRect b="16523" l="18541" r="17368" t="16523"/>
          <a:stretch/>
        </p:blipFill>
        <p:spPr>
          <a:xfrm>
            <a:off x="8078796" y="3423404"/>
            <a:ext cx="357774" cy="351346"/>
          </a:xfrm>
          <a:prstGeom prst="rect">
            <a:avLst/>
          </a:prstGeom>
          <a:noFill/>
          <a:ln>
            <a:noFill/>
          </a:ln>
        </p:spPr>
      </p:pic>
      <p:sp>
        <p:nvSpPr>
          <p:cNvPr id="240" name="Google Shape;240;p32"/>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p:nvPr/>
        </p:nvSpPr>
        <p:spPr>
          <a:xfrm>
            <a:off x="6359455" y="1401613"/>
            <a:ext cx="310800" cy="310800"/>
          </a:xfrm>
          <a:prstGeom prst="rect">
            <a:avLst/>
          </a:prstGeom>
          <a:solidFill>
            <a:schemeClr val="dk1"/>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3" name="Google Shape;413;p5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112158"/>
                </a:solidFill>
                <a:latin typeface="Epilogue"/>
                <a:ea typeface="Epilogue"/>
                <a:cs typeface="Epilogue"/>
                <a:sym typeface="Epilogue"/>
              </a:rPr>
              <a:t>Redes multicapa de unidades sigmoideas</a:t>
            </a:r>
            <a:endParaRPr b="1" sz="2800">
              <a:solidFill>
                <a:srgbClr val="112158"/>
              </a:solidFill>
              <a:latin typeface="Epilogue"/>
              <a:ea typeface="Epilogue"/>
              <a:cs typeface="Epilogue"/>
              <a:sym typeface="Epilogue"/>
            </a:endParaRPr>
          </a:p>
        </p:txBody>
      </p:sp>
      <p:pic>
        <p:nvPicPr>
          <p:cNvPr id="414" name="Google Shape;414;p50"/>
          <p:cNvPicPr preferRelativeResize="0"/>
          <p:nvPr/>
        </p:nvPicPr>
        <p:blipFill>
          <a:blip r:embed="rId3">
            <a:alphaModFix/>
          </a:blip>
          <a:stretch>
            <a:fillRect/>
          </a:stretch>
        </p:blipFill>
        <p:spPr>
          <a:xfrm>
            <a:off x="1127000" y="1795168"/>
            <a:ext cx="6889989" cy="2520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1"/>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i="1" lang="en" sz="1600">
                <a:solidFill>
                  <a:schemeClr val="dk1"/>
                </a:solidFill>
                <a:latin typeface="Albert Sans"/>
                <a:ea typeface="Albert Sans"/>
                <a:cs typeface="Albert Sans"/>
                <a:sym typeface="Albert Sans"/>
              </a:rPr>
              <a:t>σ(x)</a:t>
            </a:r>
            <a:r>
              <a:rPr lang="en" sz="1600">
                <a:solidFill>
                  <a:schemeClr val="dk1"/>
                </a:solidFill>
                <a:latin typeface="Albert Sans"/>
                <a:ea typeface="Albert Sans"/>
                <a:cs typeface="Albert Sans"/>
                <a:sym typeface="Albert Sans"/>
              </a:rPr>
              <a:t> es la función sigmoidea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Buena propiedad:</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 sz="1600">
                <a:solidFill>
                  <a:schemeClr val="dk1"/>
                </a:solidFill>
                <a:latin typeface="Albert Sans"/>
                <a:ea typeface="Albert Sans"/>
                <a:cs typeface="Albert Sans"/>
                <a:sym typeface="Albert Sans"/>
              </a:rPr>
              <a:t>Es posible derivar las reglas de descenso de gradiente para entrenar</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Una unidad sigmoidea,</a:t>
            </a:r>
            <a:endParaRPr sz="15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Redes multicapa de unidades sigmoidales → </a:t>
            </a:r>
            <a:r>
              <a:rPr i="1" lang="en" sz="1500">
                <a:solidFill>
                  <a:schemeClr val="dk1"/>
                </a:solidFill>
                <a:latin typeface="Albert Sans"/>
                <a:ea typeface="Albert Sans"/>
                <a:cs typeface="Albert Sans"/>
                <a:sym typeface="Albert Sans"/>
              </a:rPr>
              <a:t>Backpropagation</a:t>
            </a:r>
            <a:endParaRPr i="1" sz="1500">
              <a:solidFill>
                <a:schemeClr val="dk1"/>
              </a:solidFill>
              <a:latin typeface="Albert Sans"/>
              <a:ea typeface="Albert Sans"/>
              <a:cs typeface="Albert Sans"/>
              <a:sym typeface="Albert Sans"/>
            </a:endParaRPr>
          </a:p>
        </p:txBody>
      </p:sp>
      <p:sp>
        <p:nvSpPr>
          <p:cNvPr id="420" name="Google Shape;42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1" name="Google Shape;421;p5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Unidad sigmoide</a:t>
            </a:r>
            <a:endParaRPr b="1" sz="3000">
              <a:solidFill>
                <a:srgbClr val="112158"/>
              </a:solidFill>
              <a:latin typeface="Epilogue"/>
              <a:ea typeface="Epilogue"/>
              <a:cs typeface="Epilogue"/>
              <a:sym typeface="Epilogue"/>
            </a:endParaRPr>
          </a:p>
        </p:txBody>
      </p:sp>
      <p:pic>
        <p:nvPicPr>
          <p:cNvPr id="422" name="Google Shape;422;p51"/>
          <p:cNvPicPr preferRelativeResize="0"/>
          <p:nvPr/>
        </p:nvPicPr>
        <p:blipFill>
          <a:blip r:embed="rId3">
            <a:alphaModFix/>
          </a:blip>
          <a:stretch>
            <a:fillRect/>
          </a:stretch>
        </p:blipFill>
        <p:spPr>
          <a:xfrm>
            <a:off x="1862338" y="1262437"/>
            <a:ext cx="5419303" cy="1800000"/>
          </a:xfrm>
          <a:prstGeom prst="rect">
            <a:avLst/>
          </a:prstGeom>
          <a:noFill/>
          <a:ln>
            <a:noFill/>
          </a:ln>
        </p:spPr>
      </p:pic>
      <p:pic>
        <p:nvPicPr>
          <p:cNvPr descr="\frac{1}{1+e^{-x}} " id="423" name="Google Shape;423;p51"/>
          <p:cNvPicPr preferRelativeResize="0"/>
          <p:nvPr/>
        </p:nvPicPr>
        <p:blipFill>
          <a:blip r:embed="rId4">
            <a:alphaModFix/>
          </a:blip>
          <a:stretch>
            <a:fillRect/>
          </a:stretch>
        </p:blipFill>
        <p:spPr>
          <a:xfrm>
            <a:off x="3608300" y="3310798"/>
            <a:ext cx="382325" cy="243700"/>
          </a:xfrm>
          <a:prstGeom prst="rect">
            <a:avLst/>
          </a:prstGeom>
          <a:noFill/>
          <a:ln>
            <a:noFill/>
          </a:ln>
        </p:spPr>
      </p:pic>
      <p:pic>
        <p:nvPicPr>
          <p:cNvPr descr="\frac{d \sigma (x)}{dx}=\sigma (x)(1-\sigma (x))" id="424" name="Google Shape;424;p51"/>
          <p:cNvPicPr preferRelativeResize="0"/>
          <p:nvPr/>
        </p:nvPicPr>
        <p:blipFill>
          <a:blip r:embed="rId5">
            <a:alphaModFix/>
          </a:blip>
          <a:stretch>
            <a:fillRect/>
          </a:stretch>
        </p:blipFill>
        <p:spPr>
          <a:xfrm>
            <a:off x="2604553" y="3584629"/>
            <a:ext cx="1616400" cy="243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0" name="Google Shape;430;p5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Epilogue"/>
                <a:ea typeface="Epilogue"/>
                <a:cs typeface="Epilogue"/>
                <a:sym typeface="Epilogue"/>
              </a:rPr>
              <a:t>Gradiente de error para una unidad sigmoidea</a:t>
            </a:r>
            <a:endParaRPr b="1" sz="2900">
              <a:solidFill>
                <a:srgbClr val="112158"/>
              </a:solidFill>
              <a:latin typeface="Epilogue"/>
              <a:ea typeface="Epilogue"/>
              <a:cs typeface="Epilogue"/>
              <a:sym typeface="Epilogue"/>
            </a:endParaRPr>
          </a:p>
        </p:txBody>
      </p:sp>
      <p:pic>
        <p:nvPicPr>
          <p:cNvPr descr="\frac{\partial E}{\partial w_i} = \frac{\partial }{\partial w_i}\frac{1}{2}\sum_{d \in D}\left ( t_d-o_d \right )^2" id="431" name="Google Shape;431;p52"/>
          <p:cNvPicPr preferRelativeResize="0"/>
          <p:nvPr/>
        </p:nvPicPr>
        <p:blipFill>
          <a:blip r:embed="rId3">
            <a:alphaModFix/>
          </a:blip>
          <a:stretch>
            <a:fillRect/>
          </a:stretch>
        </p:blipFill>
        <p:spPr>
          <a:xfrm>
            <a:off x="3181899" y="1453425"/>
            <a:ext cx="2086054" cy="512429"/>
          </a:xfrm>
          <a:prstGeom prst="rect">
            <a:avLst/>
          </a:prstGeom>
          <a:noFill/>
          <a:ln>
            <a:noFill/>
          </a:ln>
        </p:spPr>
      </p:pic>
      <p:pic>
        <p:nvPicPr>
          <p:cNvPr descr="= \frac{1}{2} \sum_{d} \frac{\partial }{\partial w_i}\left ( t_d - o_d \right )^2" id="432" name="Google Shape;432;p52"/>
          <p:cNvPicPr preferRelativeResize="0"/>
          <p:nvPr/>
        </p:nvPicPr>
        <p:blipFill>
          <a:blip r:embed="rId4">
            <a:alphaModFix/>
          </a:blip>
          <a:stretch>
            <a:fillRect/>
          </a:stretch>
        </p:blipFill>
        <p:spPr>
          <a:xfrm>
            <a:off x="3568933" y="2149414"/>
            <a:ext cx="1730202" cy="512428"/>
          </a:xfrm>
          <a:prstGeom prst="rect">
            <a:avLst/>
          </a:prstGeom>
          <a:noFill/>
          <a:ln>
            <a:noFill/>
          </a:ln>
        </p:spPr>
      </p:pic>
      <p:pic>
        <p:nvPicPr>
          <p:cNvPr descr="= \frac{1}{2} \sum_{d} 2(t_d - o_d)\frac{\partial }{\partial w_i}(t_d-o_d)" id="433" name="Google Shape;433;p52"/>
          <p:cNvPicPr preferRelativeResize="0"/>
          <p:nvPr/>
        </p:nvPicPr>
        <p:blipFill>
          <a:blip r:embed="rId5">
            <a:alphaModFix/>
          </a:blip>
          <a:stretch>
            <a:fillRect/>
          </a:stretch>
        </p:blipFill>
        <p:spPr>
          <a:xfrm>
            <a:off x="3568932" y="2845423"/>
            <a:ext cx="2393168" cy="512428"/>
          </a:xfrm>
          <a:prstGeom prst="rect">
            <a:avLst/>
          </a:prstGeom>
          <a:noFill/>
          <a:ln>
            <a:noFill/>
          </a:ln>
        </p:spPr>
      </p:pic>
      <p:pic>
        <p:nvPicPr>
          <p:cNvPr descr="= \sum_{d} \left ( t_d-o_d \right ) \left ( - \frac{\partial }{\partial w_i} \right )" id="434" name="Google Shape;434;p52"/>
          <p:cNvPicPr preferRelativeResize="0"/>
          <p:nvPr/>
        </p:nvPicPr>
        <p:blipFill>
          <a:blip r:embed="rId6">
            <a:alphaModFix/>
          </a:blip>
          <a:stretch>
            <a:fillRect/>
          </a:stretch>
        </p:blipFill>
        <p:spPr>
          <a:xfrm>
            <a:off x="3568932" y="3541423"/>
            <a:ext cx="1866967" cy="512428"/>
          </a:xfrm>
          <a:prstGeom prst="rect">
            <a:avLst/>
          </a:prstGeom>
          <a:noFill/>
          <a:ln>
            <a:noFill/>
          </a:ln>
        </p:spPr>
      </p:pic>
      <p:pic>
        <p:nvPicPr>
          <p:cNvPr descr="= - \sum_{d} \left ( t_d - o_d \right )  \frac{\partial o_d}{\partial net_d} \frac{\partial net_d}{\partial w_i} " id="435" name="Google Shape;435;p52"/>
          <p:cNvPicPr preferRelativeResize="0"/>
          <p:nvPr/>
        </p:nvPicPr>
        <p:blipFill>
          <a:blip r:embed="rId7">
            <a:alphaModFix/>
          </a:blip>
          <a:stretch>
            <a:fillRect/>
          </a:stretch>
        </p:blipFill>
        <p:spPr>
          <a:xfrm>
            <a:off x="3568932" y="4237422"/>
            <a:ext cx="2330737" cy="5124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1" name="Google Shape;441;p5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latin typeface="Epilogue"/>
                <a:ea typeface="Epilogue"/>
                <a:cs typeface="Epilogue"/>
                <a:sym typeface="Epilogue"/>
              </a:rPr>
              <a:t>Gradiente de error para una unidad sigmoidea</a:t>
            </a:r>
            <a:endParaRPr b="1" sz="2600">
              <a:solidFill>
                <a:schemeClr val="dk2"/>
              </a:solidFill>
              <a:latin typeface="Epilogue"/>
              <a:ea typeface="Epilogue"/>
              <a:cs typeface="Epilogue"/>
              <a:sym typeface="Epilogue"/>
            </a:endParaRPr>
          </a:p>
        </p:txBody>
      </p:sp>
      <p:sp>
        <p:nvSpPr>
          <p:cNvPr id="442" name="Google Shape;442;p53"/>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Albert Sans"/>
              <a:buChar char="●"/>
            </a:pPr>
            <a:r>
              <a:rPr lang="en" sz="1600">
                <a:solidFill>
                  <a:schemeClr val="dk1"/>
                </a:solidFill>
                <a:latin typeface="Albert Sans"/>
                <a:ea typeface="Albert Sans"/>
                <a:cs typeface="Albert Sans"/>
                <a:sym typeface="Albert Sans"/>
              </a:rPr>
              <a:t>Pero sabemos</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Entonces</a:t>
            </a:r>
            <a:endParaRPr sz="1600">
              <a:solidFill>
                <a:schemeClr val="dk1"/>
              </a:solidFill>
              <a:latin typeface="Albert Sans"/>
              <a:ea typeface="Albert Sans"/>
              <a:cs typeface="Albert Sans"/>
              <a:sym typeface="Albert Sans"/>
            </a:endParaRPr>
          </a:p>
        </p:txBody>
      </p:sp>
      <p:pic>
        <p:nvPicPr>
          <p:cNvPr descr="\frac{\partial o_d}{\partial net_d} = \frac{\partial (net_d))}{\partial net_d} = o_d(1 - o_d)" id="443" name="Google Shape;443;p53"/>
          <p:cNvPicPr preferRelativeResize="0"/>
          <p:nvPr/>
        </p:nvPicPr>
        <p:blipFill>
          <a:blip r:embed="rId3">
            <a:alphaModFix/>
          </a:blip>
          <a:stretch>
            <a:fillRect/>
          </a:stretch>
        </p:blipFill>
        <p:spPr>
          <a:xfrm>
            <a:off x="3307074" y="1980575"/>
            <a:ext cx="2529859" cy="468219"/>
          </a:xfrm>
          <a:prstGeom prst="rect">
            <a:avLst/>
          </a:prstGeom>
          <a:noFill/>
          <a:ln>
            <a:noFill/>
          </a:ln>
        </p:spPr>
      </p:pic>
      <p:pic>
        <p:nvPicPr>
          <p:cNvPr descr="\frac{\partial net_d}{\partial w_i} = \frac{\partial (\vec{w} \cdot \vec{x}_d)}{\partial w_i} = x_{i,d}" id="444" name="Google Shape;444;p53"/>
          <p:cNvPicPr preferRelativeResize="0"/>
          <p:nvPr/>
        </p:nvPicPr>
        <p:blipFill>
          <a:blip r:embed="rId4">
            <a:alphaModFix/>
          </a:blip>
          <a:stretch>
            <a:fillRect/>
          </a:stretch>
        </p:blipFill>
        <p:spPr>
          <a:xfrm>
            <a:off x="3542151" y="2642112"/>
            <a:ext cx="2077727" cy="468219"/>
          </a:xfrm>
          <a:prstGeom prst="rect">
            <a:avLst/>
          </a:prstGeom>
          <a:noFill/>
          <a:ln>
            <a:noFill/>
          </a:ln>
        </p:spPr>
      </p:pic>
      <p:pic>
        <p:nvPicPr>
          <p:cNvPr descr="\frac{\partial E}{\partial w_i} = -\sum_{d \in D}(t_d - o_d) o_d(1-o_d) x_{i,d}&#10;" id="445" name="Google Shape;445;p53"/>
          <p:cNvPicPr preferRelativeResize="0"/>
          <p:nvPr/>
        </p:nvPicPr>
        <p:blipFill>
          <a:blip r:embed="rId5">
            <a:alphaModFix/>
          </a:blip>
          <a:stretch>
            <a:fillRect/>
          </a:stretch>
        </p:blipFill>
        <p:spPr>
          <a:xfrm>
            <a:off x="3297675" y="3686931"/>
            <a:ext cx="2548649" cy="46821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1" name="Google Shape;451;p5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Backpropagation algorithm</a:t>
            </a:r>
            <a:endParaRPr b="1" sz="3000">
              <a:solidFill>
                <a:srgbClr val="112158"/>
              </a:solidFill>
              <a:latin typeface="Epilogue"/>
              <a:ea typeface="Epilogue"/>
              <a:cs typeface="Epilogue"/>
              <a:sym typeface="Epilogue"/>
            </a:endParaRPr>
          </a:p>
        </p:txBody>
      </p:sp>
      <p:sp>
        <p:nvSpPr>
          <p:cNvPr id="452" name="Google Shape;452;p54"/>
          <p:cNvSpPr txBox="1"/>
          <p:nvPr/>
        </p:nvSpPr>
        <p:spPr>
          <a:xfrm>
            <a:off x="717750" y="1476650"/>
            <a:ext cx="7704000" cy="30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737373"/>
                </a:solidFill>
                <a:latin typeface="Roboto"/>
                <a:ea typeface="Roboto"/>
                <a:cs typeface="Roboto"/>
                <a:sym typeface="Roboto"/>
              </a:rPr>
              <a:t>Initialize all weights to small random numbers. </a:t>
            </a:r>
            <a:r>
              <a:rPr b="1" lang="en">
                <a:solidFill>
                  <a:srgbClr val="737373"/>
                </a:solidFill>
                <a:latin typeface="Roboto"/>
                <a:ea typeface="Roboto"/>
                <a:cs typeface="Roboto"/>
                <a:sym typeface="Roboto"/>
              </a:rPr>
              <a:t>Until</a:t>
            </a:r>
            <a:r>
              <a:rPr lang="en">
                <a:solidFill>
                  <a:srgbClr val="737373"/>
                </a:solidFill>
                <a:latin typeface="Roboto"/>
                <a:ea typeface="Roboto"/>
                <a:cs typeface="Roboto"/>
                <a:sym typeface="Roboto"/>
              </a:rPr>
              <a:t> satisfied, </a:t>
            </a:r>
            <a:r>
              <a:rPr b="1" lang="en">
                <a:solidFill>
                  <a:srgbClr val="737373"/>
                </a:solidFill>
                <a:latin typeface="Roboto"/>
                <a:ea typeface="Roboto"/>
                <a:cs typeface="Roboto"/>
                <a:sym typeface="Roboto"/>
              </a:rPr>
              <a:t>Do</a:t>
            </a:r>
            <a:endParaRPr b="1">
              <a:solidFill>
                <a:srgbClr val="737373"/>
              </a:solidFill>
              <a:latin typeface="Roboto"/>
              <a:ea typeface="Roboto"/>
              <a:cs typeface="Roboto"/>
              <a:sym typeface="Roboto"/>
            </a:endParaRPr>
          </a:p>
          <a:p>
            <a:pPr indent="-317500" lvl="0" marL="457200" rtl="0" algn="l">
              <a:lnSpc>
                <a:spcPct val="115000"/>
              </a:lnSpc>
              <a:spcBef>
                <a:spcPts val="0"/>
              </a:spcBef>
              <a:spcAft>
                <a:spcPts val="0"/>
              </a:spcAft>
              <a:buClr>
                <a:srgbClr val="737373"/>
              </a:buClr>
              <a:buSzPts val="1400"/>
              <a:buFont typeface="Roboto"/>
              <a:buChar char="●"/>
            </a:pPr>
            <a:r>
              <a:rPr b="1" lang="en">
                <a:solidFill>
                  <a:srgbClr val="737373"/>
                </a:solidFill>
                <a:latin typeface="Roboto"/>
                <a:ea typeface="Roboto"/>
                <a:cs typeface="Roboto"/>
                <a:sym typeface="Roboto"/>
              </a:rPr>
              <a:t>For </a:t>
            </a:r>
            <a:r>
              <a:rPr lang="en">
                <a:solidFill>
                  <a:srgbClr val="737373"/>
                </a:solidFill>
                <a:latin typeface="Roboto"/>
                <a:ea typeface="Roboto"/>
                <a:cs typeface="Roboto"/>
                <a:sym typeface="Roboto"/>
              </a:rPr>
              <a:t>each training example, </a:t>
            </a:r>
            <a:r>
              <a:rPr b="1" lang="en">
                <a:solidFill>
                  <a:srgbClr val="737373"/>
                </a:solidFill>
                <a:latin typeface="Roboto"/>
                <a:ea typeface="Roboto"/>
                <a:cs typeface="Roboto"/>
                <a:sym typeface="Roboto"/>
              </a:rPr>
              <a:t>Do</a:t>
            </a:r>
            <a:endParaRPr b="1">
              <a:solidFill>
                <a:srgbClr val="737373"/>
              </a:solidFill>
              <a:latin typeface="Roboto"/>
              <a:ea typeface="Roboto"/>
              <a:cs typeface="Roboto"/>
              <a:sym typeface="Roboto"/>
            </a:endParaRPr>
          </a:p>
          <a:p>
            <a:pPr indent="-317500" lvl="1" marL="914400" rtl="0" algn="l">
              <a:lnSpc>
                <a:spcPct val="115000"/>
              </a:lnSpc>
              <a:spcBef>
                <a:spcPts val="0"/>
              </a:spcBef>
              <a:spcAft>
                <a:spcPts val="0"/>
              </a:spcAft>
              <a:buClr>
                <a:srgbClr val="737373"/>
              </a:buClr>
              <a:buSzPts val="1400"/>
              <a:buFont typeface="Roboto"/>
              <a:buAutoNum type="arabicPeriod"/>
            </a:pPr>
            <a:r>
              <a:rPr lang="en">
                <a:solidFill>
                  <a:srgbClr val="737373"/>
                </a:solidFill>
                <a:latin typeface="Roboto"/>
                <a:ea typeface="Roboto"/>
                <a:cs typeface="Roboto"/>
                <a:sym typeface="Roboto"/>
              </a:rPr>
              <a:t>Input the training example to the network and compute the network outputs</a:t>
            </a:r>
            <a:endParaRPr>
              <a:solidFill>
                <a:srgbClr val="737373"/>
              </a:solidFill>
              <a:latin typeface="Roboto"/>
              <a:ea typeface="Roboto"/>
              <a:cs typeface="Roboto"/>
              <a:sym typeface="Roboto"/>
            </a:endParaRPr>
          </a:p>
          <a:p>
            <a:pPr indent="-317500" lvl="1" marL="914400" rtl="0" algn="l">
              <a:lnSpc>
                <a:spcPct val="115000"/>
              </a:lnSpc>
              <a:spcBef>
                <a:spcPts val="0"/>
              </a:spcBef>
              <a:spcAft>
                <a:spcPts val="0"/>
              </a:spcAft>
              <a:buClr>
                <a:srgbClr val="737373"/>
              </a:buClr>
              <a:buSzPts val="1400"/>
              <a:buFont typeface="Roboto"/>
              <a:buAutoNum type="arabicPeriod"/>
            </a:pPr>
            <a:r>
              <a:rPr b="1" lang="en">
                <a:solidFill>
                  <a:srgbClr val="737373"/>
                </a:solidFill>
                <a:latin typeface="Roboto"/>
                <a:ea typeface="Roboto"/>
                <a:cs typeface="Roboto"/>
                <a:sym typeface="Roboto"/>
              </a:rPr>
              <a:t>For</a:t>
            </a:r>
            <a:r>
              <a:rPr lang="en">
                <a:solidFill>
                  <a:srgbClr val="737373"/>
                </a:solidFill>
                <a:latin typeface="Roboto"/>
                <a:ea typeface="Roboto"/>
                <a:cs typeface="Roboto"/>
                <a:sym typeface="Roboto"/>
              </a:rPr>
              <a:t> each output unit </a:t>
            </a:r>
            <a:r>
              <a:rPr i="1" lang="en">
                <a:solidFill>
                  <a:srgbClr val="737373"/>
                </a:solidFill>
                <a:latin typeface="Roboto"/>
                <a:ea typeface="Roboto"/>
                <a:cs typeface="Roboto"/>
                <a:sym typeface="Roboto"/>
              </a:rPr>
              <a:t>k</a:t>
            </a:r>
            <a:endParaRPr i="1">
              <a:solidFill>
                <a:srgbClr val="737373"/>
              </a:solidFill>
              <a:latin typeface="Roboto"/>
              <a:ea typeface="Roboto"/>
              <a:cs typeface="Roboto"/>
              <a:sym typeface="Roboto"/>
            </a:endParaRPr>
          </a:p>
          <a:p>
            <a:pPr indent="0" lvl="0" marL="0" rtl="0" algn="l">
              <a:lnSpc>
                <a:spcPct val="115000"/>
              </a:lnSpc>
              <a:spcBef>
                <a:spcPts val="1600"/>
              </a:spcBef>
              <a:spcAft>
                <a:spcPts val="0"/>
              </a:spcAft>
              <a:buNone/>
            </a:pPr>
            <a:r>
              <a:t/>
            </a:r>
            <a:endParaRPr sz="700">
              <a:solidFill>
                <a:srgbClr val="737373"/>
              </a:solidFill>
              <a:latin typeface="Roboto"/>
              <a:ea typeface="Roboto"/>
              <a:cs typeface="Roboto"/>
              <a:sym typeface="Roboto"/>
            </a:endParaRPr>
          </a:p>
          <a:p>
            <a:pPr indent="-317500" lvl="1" marL="914400" rtl="0" algn="l">
              <a:lnSpc>
                <a:spcPct val="115000"/>
              </a:lnSpc>
              <a:spcBef>
                <a:spcPts val="0"/>
              </a:spcBef>
              <a:spcAft>
                <a:spcPts val="0"/>
              </a:spcAft>
              <a:buClr>
                <a:srgbClr val="737373"/>
              </a:buClr>
              <a:buSzPts val="1400"/>
              <a:buFont typeface="Roboto"/>
              <a:buAutoNum type="arabicPeriod"/>
            </a:pPr>
            <a:r>
              <a:rPr b="1" lang="en">
                <a:solidFill>
                  <a:srgbClr val="737373"/>
                </a:solidFill>
                <a:latin typeface="Roboto"/>
                <a:ea typeface="Roboto"/>
                <a:cs typeface="Roboto"/>
                <a:sym typeface="Roboto"/>
              </a:rPr>
              <a:t>For</a:t>
            </a:r>
            <a:r>
              <a:rPr lang="en">
                <a:solidFill>
                  <a:srgbClr val="737373"/>
                </a:solidFill>
                <a:latin typeface="Roboto"/>
                <a:ea typeface="Roboto"/>
                <a:cs typeface="Roboto"/>
                <a:sym typeface="Roboto"/>
              </a:rPr>
              <a:t> each hidden unit </a:t>
            </a:r>
            <a:r>
              <a:rPr i="1" lang="en">
                <a:solidFill>
                  <a:srgbClr val="737373"/>
                </a:solidFill>
                <a:latin typeface="Roboto"/>
                <a:ea typeface="Roboto"/>
                <a:cs typeface="Roboto"/>
                <a:sym typeface="Roboto"/>
              </a:rPr>
              <a:t>h</a:t>
            </a:r>
            <a:endParaRPr i="1">
              <a:solidFill>
                <a:srgbClr val="737373"/>
              </a:solidFill>
              <a:latin typeface="Roboto"/>
              <a:ea typeface="Roboto"/>
              <a:cs typeface="Roboto"/>
              <a:sym typeface="Roboto"/>
            </a:endParaRPr>
          </a:p>
          <a:p>
            <a:pPr indent="0" lvl="0" marL="0" rtl="0" algn="l">
              <a:lnSpc>
                <a:spcPct val="115000"/>
              </a:lnSpc>
              <a:spcBef>
                <a:spcPts val="1600"/>
              </a:spcBef>
              <a:spcAft>
                <a:spcPts val="0"/>
              </a:spcAft>
              <a:buNone/>
            </a:pPr>
            <a:r>
              <a:t/>
            </a:r>
            <a:endParaRPr sz="1000">
              <a:solidFill>
                <a:srgbClr val="737373"/>
              </a:solidFill>
              <a:latin typeface="Roboto"/>
              <a:ea typeface="Roboto"/>
              <a:cs typeface="Roboto"/>
              <a:sym typeface="Roboto"/>
            </a:endParaRPr>
          </a:p>
          <a:p>
            <a:pPr indent="-317500" lvl="1" marL="914400" rtl="0" algn="l">
              <a:lnSpc>
                <a:spcPct val="115000"/>
              </a:lnSpc>
              <a:spcBef>
                <a:spcPts val="0"/>
              </a:spcBef>
              <a:spcAft>
                <a:spcPts val="0"/>
              </a:spcAft>
              <a:buClr>
                <a:srgbClr val="737373"/>
              </a:buClr>
              <a:buSzPts val="1400"/>
              <a:buFont typeface="Roboto"/>
              <a:buAutoNum type="arabicPeriod"/>
            </a:pPr>
            <a:r>
              <a:rPr lang="en">
                <a:solidFill>
                  <a:srgbClr val="737373"/>
                </a:solidFill>
                <a:latin typeface="Roboto"/>
                <a:ea typeface="Roboto"/>
                <a:cs typeface="Roboto"/>
                <a:sym typeface="Roboto"/>
              </a:rPr>
              <a:t>Update each network weight </a:t>
            </a:r>
            <a:r>
              <a:rPr i="1" lang="en">
                <a:solidFill>
                  <a:srgbClr val="737373"/>
                </a:solidFill>
                <a:latin typeface="Roboto"/>
                <a:ea typeface="Roboto"/>
                <a:cs typeface="Roboto"/>
                <a:sym typeface="Roboto"/>
              </a:rPr>
              <a:t>w</a:t>
            </a:r>
            <a:r>
              <a:rPr baseline="-25000" i="1" lang="en">
                <a:solidFill>
                  <a:srgbClr val="737373"/>
                </a:solidFill>
                <a:latin typeface="Roboto"/>
                <a:ea typeface="Roboto"/>
                <a:cs typeface="Roboto"/>
                <a:sym typeface="Roboto"/>
              </a:rPr>
              <a:t>i,j</a:t>
            </a:r>
            <a:endParaRPr baseline="-25000" i="1">
              <a:solidFill>
                <a:srgbClr val="737373"/>
              </a:solidFill>
              <a:latin typeface="Roboto"/>
              <a:ea typeface="Roboto"/>
              <a:cs typeface="Roboto"/>
              <a:sym typeface="Roboto"/>
            </a:endParaRPr>
          </a:p>
          <a:p>
            <a:pPr indent="0" lvl="0" marL="0" rtl="0" algn="l">
              <a:lnSpc>
                <a:spcPct val="115000"/>
              </a:lnSpc>
              <a:spcBef>
                <a:spcPts val="1600"/>
              </a:spcBef>
              <a:spcAft>
                <a:spcPts val="0"/>
              </a:spcAft>
              <a:buNone/>
            </a:pPr>
            <a:r>
              <a:t/>
            </a:r>
            <a:endParaRPr sz="700">
              <a:solidFill>
                <a:srgbClr val="737373"/>
              </a:solidFill>
              <a:latin typeface="Roboto"/>
              <a:ea typeface="Roboto"/>
              <a:cs typeface="Roboto"/>
              <a:sym typeface="Roboto"/>
            </a:endParaRPr>
          </a:p>
          <a:p>
            <a:pPr indent="0" lvl="0" marL="914400" rtl="0" algn="l">
              <a:lnSpc>
                <a:spcPct val="115000"/>
              </a:lnSpc>
              <a:spcBef>
                <a:spcPts val="0"/>
              </a:spcBef>
              <a:spcAft>
                <a:spcPts val="1600"/>
              </a:spcAft>
              <a:buNone/>
            </a:pPr>
            <a:r>
              <a:rPr lang="en">
                <a:solidFill>
                  <a:srgbClr val="737373"/>
                </a:solidFill>
                <a:latin typeface="Roboto"/>
                <a:ea typeface="Roboto"/>
                <a:cs typeface="Roboto"/>
                <a:sym typeface="Roboto"/>
              </a:rPr>
              <a:t>where</a:t>
            </a:r>
            <a:endParaRPr>
              <a:solidFill>
                <a:schemeClr val="dk1"/>
              </a:solidFill>
              <a:latin typeface="Albert Sans"/>
              <a:ea typeface="Albert Sans"/>
              <a:cs typeface="Albert Sans"/>
              <a:sym typeface="Albert Sans"/>
            </a:endParaRPr>
          </a:p>
        </p:txBody>
      </p:sp>
      <p:pic>
        <p:nvPicPr>
          <p:cNvPr descr="\delta_k \leftarrow o_k(1 - o_k)(t_k - o_k)" id="453" name="Google Shape;453;p54"/>
          <p:cNvPicPr preferRelativeResize="0"/>
          <p:nvPr/>
        </p:nvPicPr>
        <p:blipFill>
          <a:blip r:embed="rId3">
            <a:alphaModFix/>
          </a:blip>
          <a:stretch>
            <a:fillRect/>
          </a:stretch>
        </p:blipFill>
        <p:spPr>
          <a:xfrm>
            <a:off x="3439603" y="2536950"/>
            <a:ext cx="2264813" cy="221159"/>
          </a:xfrm>
          <a:prstGeom prst="rect">
            <a:avLst/>
          </a:prstGeom>
          <a:noFill/>
          <a:ln>
            <a:noFill/>
          </a:ln>
        </p:spPr>
      </p:pic>
      <p:pic>
        <p:nvPicPr>
          <p:cNvPr descr="\delta_h \leftarrow o_h(1 - o_h) \sum_{k \in outputs} w_{h,k} \delta_k" id="454" name="Google Shape;454;p54"/>
          <p:cNvPicPr preferRelativeResize="0"/>
          <p:nvPr/>
        </p:nvPicPr>
        <p:blipFill>
          <a:blip r:embed="rId4">
            <a:alphaModFix/>
          </a:blip>
          <a:stretch>
            <a:fillRect/>
          </a:stretch>
        </p:blipFill>
        <p:spPr>
          <a:xfrm>
            <a:off x="3259550" y="3081896"/>
            <a:ext cx="2624900" cy="467867"/>
          </a:xfrm>
          <a:prstGeom prst="rect">
            <a:avLst/>
          </a:prstGeom>
          <a:noFill/>
          <a:ln>
            <a:noFill/>
          </a:ln>
        </p:spPr>
      </p:pic>
      <p:pic>
        <p:nvPicPr>
          <p:cNvPr descr="w_{i,j} \leftarrow w_{i,j} + \Delta w_{i,j}" id="455" name="Google Shape;455;p54"/>
          <p:cNvPicPr preferRelativeResize="0"/>
          <p:nvPr/>
        </p:nvPicPr>
        <p:blipFill>
          <a:blip r:embed="rId5">
            <a:alphaModFix/>
          </a:blip>
          <a:stretch>
            <a:fillRect/>
          </a:stretch>
        </p:blipFill>
        <p:spPr>
          <a:xfrm>
            <a:off x="3733786" y="3828354"/>
            <a:ext cx="1676457" cy="221159"/>
          </a:xfrm>
          <a:prstGeom prst="rect">
            <a:avLst/>
          </a:prstGeom>
          <a:noFill/>
          <a:ln>
            <a:noFill/>
          </a:ln>
        </p:spPr>
      </p:pic>
      <p:pic>
        <p:nvPicPr>
          <p:cNvPr descr="\Delta w_{i,j} = \eta \delta_j x_{i,j}" id="456" name="Google Shape;456;p54"/>
          <p:cNvPicPr preferRelativeResize="0"/>
          <p:nvPr/>
        </p:nvPicPr>
        <p:blipFill>
          <a:blip r:embed="rId6">
            <a:alphaModFix/>
          </a:blip>
          <a:stretch>
            <a:fillRect/>
          </a:stretch>
        </p:blipFill>
        <p:spPr>
          <a:xfrm>
            <a:off x="3928116" y="4290466"/>
            <a:ext cx="1287806" cy="22115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2" name="Google Shape;462;p5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Más sobre Backpropagation</a:t>
            </a:r>
            <a:endParaRPr b="1" sz="3000">
              <a:solidFill>
                <a:srgbClr val="112158"/>
              </a:solidFill>
              <a:latin typeface="Epilogue"/>
              <a:ea typeface="Epilogue"/>
              <a:cs typeface="Epilogue"/>
              <a:sym typeface="Epilogue"/>
            </a:endParaRPr>
          </a:p>
        </p:txBody>
      </p:sp>
      <p:sp>
        <p:nvSpPr>
          <p:cNvPr id="463" name="Google Shape;463;p55"/>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Albert Sans"/>
              <a:buChar char="●"/>
            </a:pPr>
            <a:r>
              <a:rPr lang="en" sz="1600">
                <a:solidFill>
                  <a:schemeClr val="dk1"/>
                </a:solidFill>
                <a:latin typeface="Albert Sans"/>
                <a:ea typeface="Albert Sans"/>
                <a:cs typeface="Albert Sans"/>
                <a:sym typeface="Albert Sans"/>
              </a:rPr>
              <a:t>Se aplica el descenso gradiente sobre todo el vector de pesos del grafo.</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600">
                <a:solidFill>
                  <a:schemeClr val="dk1"/>
                </a:solidFill>
                <a:latin typeface="Albert Sans"/>
                <a:ea typeface="Albert Sans"/>
                <a:cs typeface="Albert Sans"/>
                <a:sym typeface="Albert Sans"/>
              </a:rPr>
              <a:t>Encontrará un error mínimo local, no necesariamente global.</a:t>
            </a:r>
            <a:endParaRPr sz="1600">
              <a:solidFill>
                <a:schemeClr val="dk1"/>
              </a:solidFill>
              <a:latin typeface="Albert Sans"/>
              <a:ea typeface="Albert Sans"/>
              <a:cs typeface="Albert Sans"/>
              <a:sym typeface="Albert Sans"/>
            </a:endParaRPr>
          </a:p>
          <a:p>
            <a:pPr indent="-317500" lvl="1" marL="914400" rtl="0" algn="l">
              <a:lnSpc>
                <a:spcPct val="115000"/>
              </a:lnSpc>
              <a:spcBef>
                <a:spcPts val="0"/>
              </a:spcBef>
              <a:spcAft>
                <a:spcPts val="0"/>
              </a:spcAft>
              <a:buClr>
                <a:schemeClr val="dk1"/>
              </a:buClr>
              <a:buSzPts val="1400"/>
              <a:buFont typeface="Albert Sans"/>
              <a:buChar char="○"/>
            </a:pPr>
            <a:r>
              <a:rPr lang="en" sz="1500">
                <a:solidFill>
                  <a:schemeClr val="dk1"/>
                </a:solidFill>
                <a:latin typeface="Albert Sans"/>
                <a:ea typeface="Albert Sans"/>
                <a:cs typeface="Albert Sans"/>
                <a:sym typeface="Albert Sans"/>
              </a:rPr>
              <a:t>En la práctica, suele funcionar bien (puede ejecutarse varias veces).</a:t>
            </a:r>
            <a:endParaRPr sz="15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600">
                <a:solidFill>
                  <a:schemeClr val="dk1"/>
                </a:solidFill>
                <a:latin typeface="Albert Sans"/>
                <a:ea typeface="Albert Sans"/>
                <a:cs typeface="Albert Sans"/>
                <a:sym typeface="Albert Sans"/>
              </a:rPr>
              <a:t>A menudo se incluye el momento ⍺ de pesos</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8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600">
                <a:solidFill>
                  <a:schemeClr val="dk1"/>
                </a:solidFill>
                <a:latin typeface="Albert Sans"/>
                <a:ea typeface="Albert Sans"/>
                <a:cs typeface="Albert Sans"/>
                <a:sym typeface="Albert Sans"/>
              </a:rPr>
              <a:t>Minimiza el error sobre ejemplos de entrenamiento.</a:t>
            </a:r>
            <a:endParaRPr sz="1600">
              <a:solidFill>
                <a:schemeClr val="dk1"/>
              </a:solidFill>
              <a:latin typeface="Albert Sans"/>
              <a:ea typeface="Albert Sans"/>
              <a:cs typeface="Albert Sans"/>
              <a:sym typeface="Albert Sans"/>
            </a:endParaRPr>
          </a:p>
          <a:p>
            <a:pPr indent="-317500" lvl="1" marL="914400" rtl="0" algn="l">
              <a:lnSpc>
                <a:spcPct val="115000"/>
              </a:lnSpc>
              <a:spcBef>
                <a:spcPts val="0"/>
              </a:spcBef>
              <a:spcAft>
                <a:spcPts val="0"/>
              </a:spcAft>
              <a:buClr>
                <a:schemeClr val="dk1"/>
              </a:buClr>
              <a:buSzPts val="1400"/>
              <a:buFont typeface="Albert Sans"/>
              <a:buChar char="○"/>
            </a:pPr>
            <a:r>
              <a:rPr lang="en" sz="1500">
                <a:solidFill>
                  <a:schemeClr val="dk1"/>
                </a:solidFill>
                <a:latin typeface="Albert Sans"/>
                <a:ea typeface="Albert Sans"/>
                <a:cs typeface="Albert Sans"/>
                <a:sym typeface="Albert Sans"/>
              </a:rPr>
              <a:t>¿Se generalizará bien a ejemplos posteriores?</a:t>
            </a:r>
            <a:endParaRPr sz="15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600">
                <a:solidFill>
                  <a:schemeClr val="dk1"/>
                </a:solidFill>
                <a:latin typeface="Albert Sans"/>
                <a:ea typeface="Albert Sans"/>
                <a:cs typeface="Albert Sans"/>
                <a:sym typeface="Albert Sans"/>
              </a:rPr>
              <a:t>El entrenamiento puede llevar miles de iteraciones → ¡lento!</a:t>
            </a:r>
            <a:endParaRPr sz="1600">
              <a:solidFill>
                <a:schemeClr val="dk1"/>
              </a:solidFill>
              <a:latin typeface="Albert Sans"/>
              <a:ea typeface="Albert Sans"/>
              <a:cs typeface="Albert Sans"/>
              <a:sym typeface="Albert Sans"/>
            </a:endParaRPr>
          </a:p>
          <a:p>
            <a:pPr indent="-323850" lvl="0" marL="457200" rtl="0" algn="l">
              <a:lnSpc>
                <a:spcPct val="115000"/>
              </a:lnSpc>
              <a:spcBef>
                <a:spcPts val="0"/>
              </a:spcBef>
              <a:spcAft>
                <a:spcPts val="0"/>
              </a:spcAft>
              <a:buClr>
                <a:schemeClr val="dk1"/>
              </a:buClr>
              <a:buSzPts val="1500"/>
              <a:buFont typeface="Albert Sans"/>
              <a:buChar char="●"/>
            </a:pPr>
            <a:r>
              <a:rPr lang="en" sz="1600">
                <a:solidFill>
                  <a:schemeClr val="dk1"/>
                </a:solidFill>
                <a:latin typeface="Albert Sans"/>
                <a:ea typeface="Albert Sans"/>
                <a:cs typeface="Albert Sans"/>
                <a:sym typeface="Albert Sans"/>
              </a:rPr>
              <a:t>Usar la red después del entrenamiento es muy rápido.</a:t>
            </a:r>
            <a:endParaRPr sz="1600">
              <a:solidFill>
                <a:schemeClr val="dk1"/>
              </a:solidFill>
              <a:latin typeface="Albert Sans"/>
              <a:ea typeface="Albert Sans"/>
              <a:cs typeface="Albert Sans"/>
              <a:sym typeface="Albert Sans"/>
            </a:endParaRPr>
          </a:p>
        </p:txBody>
      </p:sp>
      <p:pic>
        <p:nvPicPr>
          <p:cNvPr descr="\Delta w_{i,j}(n) = \eta \delta_j x_{i,j} + \alpha \Delta w_{i,j}(n-1)" id="464" name="Google Shape;464;p55"/>
          <p:cNvPicPr preferRelativeResize="0"/>
          <p:nvPr/>
        </p:nvPicPr>
        <p:blipFill>
          <a:blip r:embed="rId3">
            <a:alphaModFix/>
          </a:blip>
          <a:stretch>
            <a:fillRect/>
          </a:stretch>
        </p:blipFill>
        <p:spPr>
          <a:xfrm>
            <a:off x="3005525" y="2833125"/>
            <a:ext cx="3132975" cy="237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0" name="Google Shape;470;p56"/>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Aprendizaje de las capas ocultas</a:t>
            </a:r>
            <a:endParaRPr b="1" sz="3000">
              <a:solidFill>
                <a:srgbClr val="112158"/>
              </a:solidFill>
              <a:latin typeface="Epilogue"/>
              <a:ea typeface="Epilogue"/>
              <a:cs typeface="Epilogue"/>
              <a:sym typeface="Epilogue"/>
            </a:endParaRPr>
          </a:p>
        </p:txBody>
      </p:sp>
      <p:sp>
        <p:nvSpPr>
          <p:cNvPr id="471" name="Google Shape;471;p56"/>
          <p:cNvSpPr txBox="1"/>
          <p:nvPr/>
        </p:nvSpPr>
        <p:spPr>
          <a:xfrm>
            <a:off x="810300" y="1522424"/>
            <a:ext cx="7523400" cy="33063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1600"/>
              </a:spcAft>
              <a:buNone/>
            </a:pPr>
            <a:r>
              <a:rPr lang="en" sz="1600">
                <a:solidFill>
                  <a:srgbClr val="737373"/>
                </a:solidFill>
                <a:latin typeface="Roboto"/>
                <a:ea typeface="Roboto"/>
                <a:cs typeface="Roboto"/>
                <a:sym typeface="Roboto"/>
              </a:rPr>
              <a:t>A network: 							A target function:</a:t>
            </a:r>
            <a:endParaRPr sz="1600">
              <a:solidFill>
                <a:srgbClr val="737373"/>
              </a:solidFill>
              <a:latin typeface="Roboto"/>
              <a:ea typeface="Roboto"/>
              <a:cs typeface="Roboto"/>
              <a:sym typeface="Roboto"/>
            </a:endParaRPr>
          </a:p>
        </p:txBody>
      </p:sp>
      <p:pic>
        <p:nvPicPr>
          <p:cNvPr id="472" name="Google Shape;472;p56"/>
          <p:cNvPicPr preferRelativeResize="0"/>
          <p:nvPr/>
        </p:nvPicPr>
        <p:blipFill>
          <a:blip r:embed="rId3">
            <a:alphaModFix/>
          </a:blip>
          <a:stretch>
            <a:fillRect/>
          </a:stretch>
        </p:blipFill>
        <p:spPr>
          <a:xfrm>
            <a:off x="1457144" y="2022664"/>
            <a:ext cx="1920538" cy="2305833"/>
          </a:xfrm>
          <a:prstGeom prst="rect">
            <a:avLst/>
          </a:prstGeom>
          <a:noFill/>
          <a:ln>
            <a:noFill/>
          </a:ln>
        </p:spPr>
      </p:pic>
      <p:pic>
        <p:nvPicPr>
          <p:cNvPr id="473" name="Google Shape;473;p56"/>
          <p:cNvPicPr preferRelativeResize="0"/>
          <p:nvPr/>
        </p:nvPicPr>
        <p:blipFill>
          <a:blip r:embed="rId4">
            <a:alphaModFix/>
          </a:blip>
          <a:stretch>
            <a:fillRect/>
          </a:stretch>
        </p:blipFill>
        <p:spPr>
          <a:xfrm>
            <a:off x="5596319" y="2022677"/>
            <a:ext cx="2273470" cy="230583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9" name="Google Shape;479;p57"/>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Aprendizaje de las capas ocultas</a:t>
            </a:r>
            <a:endParaRPr b="1" sz="3000">
              <a:solidFill>
                <a:srgbClr val="112158"/>
              </a:solidFill>
              <a:latin typeface="Epilogue"/>
              <a:ea typeface="Epilogue"/>
              <a:cs typeface="Epilogue"/>
              <a:sym typeface="Epilogue"/>
            </a:endParaRPr>
          </a:p>
        </p:txBody>
      </p:sp>
      <p:sp>
        <p:nvSpPr>
          <p:cNvPr id="480" name="Google Shape;480;p57"/>
          <p:cNvSpPr txBox="1"/>
          <p:nvPr/>
        </p:nvSpPr>
        <p:spPr>
          <a:xfrm>
            <a:off x="810300" y="1522424"/>
            <a:ext cx="7523400" cy="33063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None/>
            </a:pPr>
            <a:r>
              <a:rPr lang="en" sz="1600">
                <a:solidFill>
                  <a:srgbClr val="737373"/>
                </a:solidFill>
                <a:latin typeface="Roboto"/>
                <a:ea typeface="Roboto"/>
                <a:cs typeface="Roboto"/>
                <a:sym typeface="Roboto"/>
              </a:rPr>
              <a:t>A network: 			                </a:t>
            </a:r>
            <a:r>
              <a:rPr lang="en" sz="1600">
                <a:solidFill>
                  <a:srgbClr val="737373"/>
                </a:solidFill>
                <a:latin typeface="Roboto"/>
                <a:ea typeface="Roboto"/>
                <a:cs typeface="Roboto"/>
                <a:sym typeface="Roboto"/>
              </a:rPr>
              <a:t>Learned hidden layer representation:</a:t>
            </a:r>
            <a:endParaRPr sz="1600">
              <a:solidFill>
                <a:srgbClr val="737373"/>
              </a:solidFill>
              <a:latin typeface="Roboto"/>
              <a:ea typeface="Roboto"/>
              <a:cs typeface="Roboto"/>
              <a:sym typeface="Roboto"/>
            </a:endParaRPr>
          </a:p>
          <a:p>
            <a:pPr indent="457200" lvl="0" marL="457200" rtl="0" algn="l">
              <a:lnSpc>
                <a:spcPct val="115000"/>
              </a:lnSpc>
              <a:spcBef>
                <a:spcPts val="1600"/>
              </a:spcBef>
              <a:spcAft>
                <a:spcPts val="1600"/>
              </a:spcAft>
              <a:buNone/>
            </a:pPr>
            <a:r>
              <a:t/>
            </a:r>
            <a:endParaRPr sz="1600">
              <a:solidFill>
                <a:srgbClr val="737373"/>
              </a:solidFill>
              <a:latin typeface="Roboto"/>
              <a:ea typeface="Roboto"/>
              <a:cs typeface="Roboto"/>
              <a:sym typeface="Roboto"/>
            </a:endParaRPr>
          </a:p>
        </p:txBody>
      </p:sp>
      <p:pic>
        <p:nvPicPr>
          <p:cNvPr id="481" name="Google Shape;481;p57"/>
          <p:cNvPicPr preferRelativeResize="0"/>
          <p:nvPr/>
        </p:nvPicPr>
        <p:blipFill>
          <a:blip r:embed="rId3">
            <a:alphaModFix/>
          </a:blip>
          <a:stretch>
            <a:fillRect/>
          </a:stretch>
        </p:blipFill>
        <p:spPr>
          <a:xfrm>
            <a:off x="1457144" y="2022664"/>
            <a:ext cx="1920538" cy="2305833"/>
          </a:xfrm>
          <a:prstGeom prst="rect">
            <a:avLst/>
          </a:prstGeom>
          <a:noFill/>
          <a:ln>
            <a:noFill/>
          </a:ln>
        </p:spPr>
      </p:pic>
      <p:pic>
        <p:nvPicPr>
          <p:cNvPr id="482" name="Google Shape;482;p57"/>
          <p:cNvPicPr preferRelativeResize="0"/>
          <p:nvPr/>
        </p:nvPicPr>
        <p:blipFill>
          <a:blip r:embed="rId4">
            <a:alphaModFix/>
          </a:blip>
          <a:stretch>
            <a:fillRect/>
          </a:stretch>
        </p:blipFill>
        <p:spPr>
          <a:xfrm>
            <a:off x="4833200" y="2022675"/>
            <a:ext cx="3390501" cy="2305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8" name="Google Shape;488;p5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Entrenamiento</a:t>
            </a:r>
            <a:endParaRPr b="1" sz="3000">
              <a:solidFill>
                <a:srgbClr val="112158"/>
              </a:solidFill>
              <a:latin typeface="Epilogue"/>
              <a:ea typeface="Epilogue"/>
              <a:cs typeface="Epilogue"/>
              <a:sym typeface="Epilogue"/>
            </a:endParaRPr>
          </a:p>
        </p:txBody>
      </p:sp>
      <p:pic>
        <p:nvPicPr>
          <p:cNvPr id="489" name="Google Shape;489;p58"/>
          <p:cNvPicPr preferRelativeResize="0"/>
          <p:nvPr/>
        </p:nvPicPr>
        <p:blipFill>
          <a:blip r:embed="rId3">
            <a:alphaModFix/>
          </a:blip>
          <a:stretch>
            <a:fillRect/>
          </a:stretch>
        </p:blipFill>
        <p:spPr>
          <a:xfrm>
            <a:off x="2457450" y="1616550"/>
            <a:ext cx="4229100" cy="2520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5" name="Google Shape;495;p5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Entrenamiento</a:t>
            </a:r>
            <a:endParaRPr b="1" sz="3000">
              <a:solidFill>
                <a:srgbClr val="112158"/>
              </a:solidFill>
              <a:latin typeface="Epilogue"/>
              <a:ea typeface="Epilogue"/>
              <a:cs typeface="Epilogue"/>
              <a:sym typeface="Epilogue"/>
            </a:endParaRPr>
          </a:p>
        </p:txBody>
      </p:sp>
      <p:pic>
        <p:nvPicPr>
          <p:cNvPr id="496" name="Google Shape;496;p59"/>
          <p:cNvPicPr preferRelativeResize="0"/>
          <p:nvPr/>
        </p:nvPicPr>
        <p:blipFill>
          <a:blip r:embed="rId3">
            <a:alphaModFix/>
          </a:blip>
          <a:stretch>
            <a:fillRect/>
          </a:stretch>
        </p:blipFill>
        <p:spPr>
          <a:xfrm>
            <a:off x="2478375" y="1540350"/>
            <a:ext cx="4187225" cy="252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9" name="Google Shape;249;p33"/>
          <p:cNvPicPr preferRelativeResize="0"/>
          <p:nvPr/>
        </p:nvPicPr>
        <p:blipFill rotWithShape="1">
          <a:blip r:embed="rId3">
            <a:alphaModFix/>
          </a:blip>
          <a:srcRect b="5900" l="0" r="0" t="0"/>
          <a:stretch/>
        </p:blipFill>
        <p:spPr>
          <a:xfrm>
            <a:off x="0" y="-19050"/>
            <a:ext cx="9144000" cy="5162551"/>
          </a:xfrm>
          <a:prstGeom prst="rect">
            <a:avLst/>
          </a:prstGeom>
          <a:noFill/>
          <a:ln>
            <a:noFill/>
          </a:ln>
        </p:spPr>
      </p:pic>
      <p:sp>
        <p:nvSpPr>
          <p:cNvPr id="250" name="Google Shape;250;p33"/>
          <p:cNvSpPr txBox="1"/>
          <p:nvPr/>
        </p:nvSpPr>
        <p:spPr>
          <a:xfrm>
            <a:off x="90900" y="44168"/>
            <a:ext cx="82221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9F9F9"/>
                </a:solidFill>
                <a:latin typeface="Comfortaa"/>
                <a:ea typeface="Comfortaa"/>
                <a:cs typeface="Comfortaa"/>
                <a:sym typeface="Comfortaa"/>
              </a:rPr>
              <a:t>The Beautiful Mind of Neural Nets</a:t>
            </a:r>
            <a:endParaRPr sz="2400">
              <a:solidFill>
                <a:srgbClr val="F9F9F9"/>
              </a:solidFill>
              <a:latin typeface="Comfortaa"/>
              <a:ea typeface="Comfortaa"/>
              <a:cs typeface="Comfortaa"/>
              <a:sym typeface="Comforta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2" name="Google Shape;502;p60"/>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Entrenamiento</a:t>
            </a:r>
            <a:endParaRPr b="1" sz="3000">
              <a:solidFill>
                <a:srgbClr val="112158"/>
              </a:solidFill>
              <a:latin typeface="Epilogue"/>
              <a:ea typeface="Epilogue"/>
              <a:cs typeface="Epilogue"/>
              <a:sym typeface="Epilogue"/>
            </a:endParaRPr>
          </a:p>
        </p:txBody>
      </p:sp>
      <p:pic>
        <p:nvPicPr>
          <p:cNvPr id="503" name="Google Shape;503;p60"/>
          <p:cNvPicPr preferRelativeResize="0"/>
          <p:nvPr/>
        </p:nvPicPr>
        <p:blipFill>
          <a:blip r:embed="rId3">
            <a:alphaModFix/>
          </a:blip>
          <a:stretch>
            <a:fillRect/>
          </a:stretch>
        </p:blipFill>
        <p:spPr>
          <a:xfrm>
            <a:off x="2519875" y="1540350"/>
            <a:ext cx="4104235" cy="2520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9" name="Google Shape;509;p61"/>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112158"/>
                </a:solidFill>
                <a:latin typeface="Epilogue"/>
                <a:ea typeface="Epilogue"/>
                <a:cs typeface="Epilogue"/>
                <a:sym typeface="Epilogue"/>
              </a:rPr>
              <a:t>Convergencia de Backpropagation</a:t>
            </a:r>
            <a:endParaRPr b="1" sz="2800">
              <a:solidFill>
                <a:srgbClr val="112158"/>
              </a:solidFill>
              <a:latin typeface="Epilogue"/>
              <a:ea typeface="Epilogue"/>
              <a:cs typeface="Epilogue"/>
              <a:sym typeface="Epilogue"/>
            </a:endParaRPr>
          </a:p>
        </p:txBody>
      </p:sp>
      <p:sp>
        <p:nvSpPr>
          <p:cNvPr id="510" name="Google Shape;510;p61"/>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El descenso de gradiente llega a un mínimo local</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Pero, quizás no un mínimo global...</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Añadir el </a:t>
            </a:r>
            <a:r>
              <a:rPr i="1" lang="en" sz="1500">
                <a:solidFill>
                  <a:schemeClr val="dk1"/>
                </a:solidFill>
                <a:latin typeface="Albert Sans"/>
                <a:ea typeface="Albert Sans"/>
                <a:cs typeface="Albert Sans"/>
                <a:sym typeface="Albert Sans"/>
              </a:rPr>
              <a:t>momentum</a:t>
            </a:r>
            <a:r>
              <a:rPr lang="en" sz="1500">
                <a:solidFill>
                  <a:schemeClr val="dk1"/>
                </a:solidFill>
                <a:latin typeface="Albert Sans"/>
                <a:ea typeface="Albert Sans"/>
                <a:cs typeface="Albert Sans"/>
                <a:sym typeface="Albert Sans"/>
              </a:rPr>
              <a:t>,</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Usar descenso de gradiente estocástico,</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Entrenar múltiples redes con diferentes pesos iniciales.</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Naturaleza de la convergencia</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Inicializar pesos cercanos a cero,</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Por tanto, redes iniciales casi lineales,</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Posibilidad de funciones cada vez menos lineales a medida que avanza el entrenamiento.</a:t>
            </a:r>
            <a:endParaRPr sz="1500">
              <a:solidFill>
                <a:schemeClr val="dk1"/>
              </a:solidFill>
              <a:latin typeface="Albert Sans"/>
              <a:ea typeface="Albert Sans"/>
              <a:cs typeface="Albert Sans"/>
              <a:sym typeface="Albert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6" name="Google Shape;516;p62"/>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112158"/>
                </a:solidFill>
                <a:latin typeface="Epilogue"/>
                <a:ea typeface="Epilogue"/>
                <a:cs typeface="Epilogue"/>
                <a:sym typeface="Epilogue"/>
              </a:rPr>
              <a:t>Capacidad expresiva de las ANNs</a:t>
            </a:r>
            <a:endParaRPr b="1" sz="2800">
              <a:solidFill>
                <a:srgbClr val="112158"/>
              </a:solidFill>
              <a:latin typeface="Epilogue"/>
              <a:ea typeface="Epilogue"/>
              <a:cs typeface="Epilogue"/>
              <a:sym typeface="Epilogue"/>
            </a:endParaRPr>
          </a:p>
        </p:txBody>
      </p:sp>
      <p:sp>
        <p:nvSpPr>
          <p:cNvPr id="517" name="Google Shape;517;p62"/>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Funciones booleanas:</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Toda función booleana puede ser representada por la red con una sola capa oculta.</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Pero puede requerir unidades ocultas exponenciales (número de entradas).</a:t>
            </a:r>
            <a:endParaRPr sz="15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Funciones continuas:</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Toda función continua acotada puede ser aproximada con un error arbitrariamente pequeño, por una red con una sola capa oculta.</a:t>
            </a:r>
            <a:endParaRPr sz="15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Cualquier función puede ser aproximada con una precisión arbitraria por una red con dos capas ocultas.</a:t>
            </a:r>
            <a:endParaRPr sz="1500">
              <a:solidFill>
                <a:schemeClr val="dk1"/>
              </a:solidFill>
              <a:latin typeface="Albert Sans"/>
              <a:ea typeface="Albert Sans"/>
              <a:cs typeface="Albert Sans"/>
              <a:sym typeface="Albert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3" name="Google Shape;523;p63"/>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Sobreajuste</a:t>
            </a:r>
            <a:endParaRPr b="1" sz="3000">
              <a:solidFill>
                <a:srgbClr val="112158"/>
              </a:solidFill>
              <a:latin typeface="Epilogue"/>
              <a:ea typeface="Epilogue"/>
              <a:cs typeface="Epilogue"/>
              <a:sym typeface="Epilogue"/>
            </a:endParaRPr>
          </a:p>
        </p:txBody>
      </p:sp>
      <p:pic>
        <p:nvPicPr>
          <p:cNvPr id="524" name="Google Shape;524;p63"/>
          <p:cNvPicPr preferRelativeResize="0"/>
          <p:nvPr/>
        </p:nvPicPr>
        <p:blipFill>
          <a:blip r:embed="rId3">
            <a:alphaModFix/>
          </a:blip>
          <a:stretch>
            <a:fillRect/>
          </a:stretch>
        </p:blipFill>
        <p:spPr>
          <a:xfrm>
            <a:off x="537138" y="1684350"/>
            <a:ext cx="3738600" cy="2232000"/>
          </a:xfrm>
          <a:prstGeom prst="rect">
            <a:avLst/>
          </a:prstGeom>
          <a:noFill/>
          <a:ln>
            <a:noFill/>
          </a:ln>
        </p:spPr>
      </p:pic>
      <p:pic>
        <p:nvPicPr>
          <p:cNvPr id="525" name="Google Shape;525;p63"/>
          <p:cNvPicPr preferRelativeResize="0"/>
          <p:nvPr/>
        </p:nvPicPr>
        <p:blipFill>
          <a:blip r:embed="rId4">
            <a:alphaModFix/>
          </a:blip>
          <a:stretch>
            <a:fillRect/>
          </a:stretch>
        </p:blipFill>
        <p:spPr>
          <a:xfrm>
            <a:off x="4953813" y="1684350"/>
            <a:ext cx="3653041" cy="223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1" name="Google Shape;531;p64"/>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Funciones de error alternativas</a:t>
            </a:r>
            <a:endParaRPr b="1" sz="3000">
              <a:solidFill>
                <a:srgbClr val="112158"/>
              </a:solidFill>
              <a:latin typeface="Epilogue"/>
              <a:ea typeface="Epilogue"/>
              <a:cs typeface="Epilogue"/>
              <a:sym typeface="Epilogue"/>
            </a:endParaRPr>
          </a:p>
        </p:txBody>
      </p:sp>
      <p:sp>
        <p:nvSpPr>
          <p:cNvPr id="532" name="Google Shape;532;p64"/>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Penalizar los pesos grandes:</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8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Entrenar en pendientes objetivo así como en valores:</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457200" rtl="0" algn="l">
              <a:lnSpc>
                <a:spcPct val="115000"/>
              </a:lnSpc>
              <a:spcBef>
                <a:spcPts val="0"/>
              </a:spcBef>
              <a:spcAft>
                <a:spcPts val="0"/>
              </a:spcAft>
              <a:buNone/>
            </a:pPr>
            <a:r>
              <a:t/>
            </a:r>
            <a:endParaRPr sz="800">
              <a:solidFill>
                <a:schemeClr val="dk1"/>
              </a:solidFill>
              <a:latin typeface="Albert Sans"/>
              <a:ea typeface="Albert Sans"/>
              <a:cs typeface="Albert Sans"/>
              <a:sym typeface="Albert Sans"/>
            </a:endParaRPr>
          </a:p>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Unir pesos:</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500">
                <a:solidFill>
                  <a:schemeClr val="dk1"/>
                </a:solidFill>
                <a:latin typeface="Albert Sans"/>
                <a:ea typeface="Albert Sans"/>
                <a:cs typeface="Albert Sans"/>
                <a:sym typeface="Albert Sans"/>
              </a:rPr>
              <a:t>e.g., en una red de reconocimiento de fonemas.</a:t>
            </a:r>
            <a:endParaRPr sz="1500">
              <a:solidFill>
                <a:schemeClr val="dk1"/>
              </a:solidFill>
              <a:latin typeface="Albert Sans"/>
              <a:ea typeface="Albert Sans"/>
              <a:cs typeface="Albert Sans"/>
              <a:sym typeface="Albert Sans"/>
            </a:endParaRPr>
          </a:p>
        </p:txBody>
      </p:sp>
      <p:pic>
        <p:nvPicPr>
          <p:cNvPr descr="E(\vec{w}) \equiv \frac{1}{2} \sum_{d \in D} \sum_{k \in outputs} \left ( t_{k,d} - o_{k,d} \right )^2 + \gamma \sum_{i,j}w^2_{j,i}" id="533" name="Google Shape;533;p64"/>
          <p:cNvPicPr preferRelativeResize="0"/>
          <p:nvPr/>
        </p:nvPicPr>
        <p:blipFill>
          <a:blip r:embed="rId3">
            <a:alphaModFix/>
          </a:blip>
          <a:stretch>
            <a:fillRect/>
          </a:stretch>
        </p:blipFill>
        <p:spPr>
          <a:xfrm>
            <a:off x="2859959" y="2020100"/>
            <a:ext cx="3424100" cy="472298"/>
          </a:xfrm>
          <a:prstGeom prst="rect">
            <a:avLst/>
          </a:prstGeom>
          <a:noFill/>
          <a:ln>
            <a:noFill/>
          </a:ln>
        </p:spPr>
      </p:pic>
      <p:pic>
        <p:nvPicPr>
          <p:cNvPr descr="E(\vec{w}) \equiv \frac{1}{2} \sum_{d \in D} \sum_{k \in outputs} \left [ \left ( t_{k,d} - o_{k,d} \right )^2 + \mu \sum_{j \in inputs}\left ( \frac{\partial t_{k,d}}{\partial x^j_d} - \frac{\partial o_{k,d}}{\partial x^j_d} \right )^2 \right ]" id="534" name="Google Shape;534;p64"/>
          <p:cNvPicPr preferRelativeResize="0"/>
          <p:nvPr/>
        </p:nvPicPr>
        <p:blipFill>
          <a:blip r:embed="rId4">
            <a:alphaModFix/>
          </a:blip>
          <a:stretch>
            <a:fillRect/>
          </a:stretch>
        </p:blipFill>
        <p:spPr>
          <a:xfrm>
            <a:off x="2217527" y="2955389"/>
            <a:ext cx="4708924" cy="60918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0" name="Google Shape;540;p65"/>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Redes recurrentes</a:t>
            </a:r>
            <a:endParaRPr b="1" sz="3000">
              <a:solidFill>
                <a:srgbClr val="112158"/>
              </a:solidFill>
              <a:latin typeface="Epilogue"/>
              <a:ea typeface="Epilogue"/>
              <a:cs typeface="Epilogue"/>
              <a:sym typeface="Epilogue"/>
            </a:endParaRPr>
          </a:p>
        </p:txBody>
      </p:sp>
      <p:pic>
        <p:nvPicPr>
          <p:cNvPr id="541" name="Google Shape;541;p65"/>
          <p:cNvPicPr preferRelativeResize="0"/>
          <p:nvPr/>
        </p:nvPicPr>
        <p:blipFill rotWithShape="1">
          <a:blip r:embed="rId3">
            <a:alphaModFix/>
          </a:blip>
          <a:srcRect b="0" l="0" r="0" t="33002"/>
          <a:stretch/>
        </p:blipFill>
        <p:spPr>
          <a:xfrm>
            <a:off x="5002638" y="1518825"/>
            <a:ext cx="3033550" cy="2972875"/>
          </a:xfrm>
          <a:prstGeom prst="rect">
            <a:avLst/>
          </a:prstGeom>
          <a:noFill/>
          <a:ln>
            <a:noFill/>
          </a:ln>
        </p:spPr>
      </p:pic>
      <p:pic>
        <p:nvPicPr>
          <p:cNvPr id="542" name="Google Shape;542;p65"/>
          <p:cNvPicPr preferRelativeResize="0"/>
          <p:nvPr/>
        </p:nvPicPr>
        <p:blipFill rotWithShape="1">
          <a:blip r:embed="rId3">
            <a:alphaModFix/>
          </a:blip>
          <a:srcRect b="71955" l="0" r="0" t="0"/>
          <a:stretch/>
        </p:blipFill>
        <p:spPr>
          <a:xfrm>
            <a:off x="1107812" y="2383385"/>
            <a:ext cx="3033550" cy="124375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8" name="Google Shape;548;p66"/>
          <p:cNvPicPr preferRelativeResize="0"/>
          <p:nvPr/>
        </p:nvPicPr>
        <p:blipFill rotWithShape="1">
          <a:blip r:embed="rId3">
            <a:alphaModFix/>
          </a:blip>
          <a:srcRect b="44757" l="0" r="0" t="0"/>
          <a:stretch/>
        </p:blipFill>
        <p:spPr>
          <a:xfrm>
            <a:off x="1460173" y="0"/>
            <a:ext cx="6223665"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4" name="Google Shape;554;p67"/>
          <p:cNvPicPr preferRelativeResize="0"/>
          <p:nvPr/>
        </p:nvPicPr>
        <p:blipFill rotWithShape="1">
          <a:blip r:embed="rId3">
            <a:alphaModFix/>
          </a:blip>
          <a:srcRect b="2151" l="0" r="0" t="55655"/>
          <a:stretch/>
        </p:blipFill>
        <p:spPr>
          <a:xfrm>
            <a:off x="2123950" y="429850"/>
            <a:ext cx="6825600" cy="4320000"/>
          </a:xfrm>
          <a:prstGeom prst="rect">
            <a:avLst/>
          </a:prstGeom>
          <a:noFill/>
          <a:ln>
            <a:noFill/>
          </a:ln>
        </p:spPr>
      </p:pic>
      <p:pic>
        <p:nvPicPr>
          <p:cNvPr id="555" name="Google Shape;555;p67"/>
          <p:cNvPicPr preferRelativeResize="0"/>
          <p:nvPr/>
        </p:nvPicPr>
        <p:blipFill rotWithShape="1">
          <a:blip r:embed="rId3">
            <a:alphaModFix/>
          </a:blip>
          <a:srcRect b="57732" l="0" r="73088" t="0"/>
          <a:stretch/>
        </p:blipFill>
        <p:spPr>
          <a:xfrm>
            <a:off x="194450" y="279463"/>
            <a:ext cx="1875625" cy="440712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1" name="Google Shape;561;p68"/>
          <p:cNvPicPr preferRelativeResize="0"/>
          <p:nvPr/>
        </p:nvPicPr>
        <p:blipFill>
          <a:blip r:embed="rId3">
            <a:alphaModFix/>
          </a:blip>
          <a:stretch>
            <a:fillRect/>
          </a:stretch>
        </p:blipFill>
        <p:spPr>
          <a:xfrm>
            <a:off x="1415575" y="1469375"/>
            <a:ext cx="6312858" cy="2879999"/>
          </a:xfrm>
          <a:prstGeom prst="rect">
            <a:avLst/>
          </a:prstGeom>
          <a:noFill/>
          <a:ln>
            <a:noFill/>
          </a:ln>
        </p:spPr>
      </p:pic>
      <p:sp>
        <p:nvSpPr>
          <p:cNvPr id="562" name="Google Shape;562;p6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Una última reflexión</a:t>
            </a:r>
            <a:endParaRPr b="1" sz="3000">
              <a:solidFill>
                <a:srgbClr val="112158"/>
              </a:solidFill>
              <a:latin typeface="Epilogue"/>
              <a:ea typeface="Epilogue"/>
              <a:cs typeface="Epilogue"/>
              <a:sym typeface="Epilog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9"/>
          <p:cNvSpPr txBox="1"/>
          <p:nvPr>
            <p:ph idx="1" type="subTitle"/>
          </p:nvPr>
        </p:nvSpPr>
        <p:spPr>
          <a:xfrm>
            <a:off x="1174875" y="2566350"/>
            <a:ext cx="2573700" cy="10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to live notebook)</a:t>
            </a:r>
            <a:endParaRPr/>
          </a:p>
        </p:txBody>
      </p:sp>
      <p:grpSp>
        <p:nvGrpSpPr>
          <p:cNvPr id="568" name="Google Shape;568;p69"/>
          <p:cNvGrpSpPr/>
          <p:nvPr/>
        </p:nvGrpSpPr>
        <p:grpSpPr>
          <a:xfrm>
            <a:off x="4213310" y="1162256"/>
            <a:ext cx="3569963" cy="2819283"/>
            <a:chOff x="5076775" y="1958876"/>
            <a:chExt cx="3353968" cy="2648707"/>
          </a:xfrm>
        </p:grpSpPr>
        <p:sp>
          <p:nvSpPr>
            <p:cNvPr id="569" name="Google Shape;569;p69"/>
            <p:cNvSpPr/>
            <p:nvPr/>
          </p:nvSpPr>
          <p:spPr>
            <a:xfrm>
              <a:off x="5076775" y="1958876"/>
              <a:ext cx="3353968" cy="2648707"/>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9"/>
            <p:cNvSpPr/>
            <p:nvPr/>
          </p:nvSpPr>
          <p:spPr>
            <a:xfrm>
              <a:off x="5189425" y="2075775"/>
              <a:ext cx="3123300" cy="183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1" name="Google Shape;571;p69"/>
          <p:cNvPicPr preferRelativeResize="0"/>
          <p:nvPr/>
        </p:nvPicPr>
        <p:blipFill rotWithShape="1">
          <a:blip r:embed="rId3">
            <a:alphaModFix/>
          </a:blip>
          <a:srcRect b="16825" l="13625" r="22284" t="16222"/>
          <a:stretch/>
        </p:blipFill>
        <p:spPr>
          <a:xfrm>
            <a:off x="4020878" y="3711662"/>
            <a:ext cx="357774" cy="351346"/>
          </a:xfrm>
          <a:prstGeom prst="rect">
            <a:avLst/>
          </a:prstGeom>
          <a:noFill/>
          <a:ln>
            <a:noFill/>
          </a:ln>
        </p:spPr>
      </p:pic>
      <p:sp>
        <p:nvSpPr>
          <p:cNvPr id="572" name="Google Shape;572;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3" name="Google Shape;573;p69">
            <a:hlinkClick r:id="rId4"/>
          </p:cNvPr>
          <p:cNvPicPr preferRelativeResize="0"/>
          <p:nvPr/>
        </p:nvPicPr>
        <p:blipFill>
          <a:blip r:embed="rId5">
            <a:alphaModFix/>
          </a:blip>
          <a:stretch>
            <a:fillRect/>
          </a:stretch>
        </p:blipFill>
        <p:spPr>
          <a:xfrm>
            <a:off x="4384575" y="1371700"/>
            <a:ext cx="3227424" cy="1815424"/>
          </a:xfrm>
          <a:prstGeom prst="rect">
            <a:avLst/>
          </a:prstGeom>
          <a:noFill/>
          <a:ln>
            <a:noFill/>
          </a:ln>
        </p:spPr>
      </p:pic>
      <p:sp>
        <p:nvSpPr>
          <p:cNvPr id="574" name="Google Shape;574;p69"/>
          <p:cNvSpPr/>
          <p:nvPr/>
        </p:nvSpPr>
        <p:spPr>
          <a:xfrm>
            <a:off x="4384588" y="1371763"/>
            <a:ext cx="3227400" cy="1815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575" name="Google Shape;575;p69">
            <a:hlinkClick r:id="rId6"/>
          </p:cNvPr>
          <p:cNvPicPr preferRelativeResize="0"/>
          <p:nvPr/>
        </p:nvPicPr>
        <p:blipFill>
          <a:blip r:embed="rId5">
            <a:alphaModFix/>
          </a:blip>
          <a:stretch>
            <a:fillRect/>
          </a:stretch>
        </p:blipFill>
        <p:spPr>
          <a:xfrm>
            <a:off x="4460775" y="1371700"/>
            <a:ext cx="3227424" cy="18154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6" name="Google Shape;256;p34"/>
          <p:cNvPicPr preferRelativeResize="0"/>
          <p:nvPr/>
        </p:nvPicPr>
        <p:blipFill>
          <a:blip r:embed="rId3">
            <a:alphaModFix/>
          </a:blip>
          <a:stretch>
            <a:fillRect/>
          </a:stretch>
        </p:blipFill>
        <p:spPr>
          <a:xfrm>
            <a:off x="3640500" y="1545525"/>
            <a:ext cx="1863000" cy="2052450"/>
          </a:xfrm>
          <a:prstGeom prst="rect">
            <a:avLst/>
          </a:prstGeom>
          <a:noFill/>
          <a:ln>
            <a:noFill/>
          </a:ln>
        </p:spPr>
      </p:pic>
      <p:pic>
        <p:nvPicPr>
          <p:cNvPr id="257" name="Google Shape;257;p34"/>
          <p:cNvPicPr preferRelativeResize="0"/>
          <p:nvPr/>
        </p:nvPicPr>
        <p:blipFill>
          <a:blip r:embed="rId4">
            <a:alphaModFix/>
          </a:blip>
          <a:stretch>
            <a:fillRect/>
          </a:stretch>
        </p:blipFill>
        <p:spPr>
          <a:xfrm>
            <a:off x="6373325" y="0"/>
            <a:ext cx="2770675" cy="2770675"/>
          </a:xfrm>
          <a:prstGeom prst="rect">
            <a:avLst/>
          </a:prstGeom>
          <a:noFill/>
          <a:ln>
            <a:noFill/>
          </a:ln>
        </p:spPr>
      </p:pic>
      <p:pic>
        <p:nvPicPr>
          <p:cNvPr id="258" name="Google Shape;258;p34"/>
          <p:cNvPicPr preferRelativeResize="0"/>
          <p:nvPr/>
        </p:nvPicPr>
        <p:blipFill>
          <a:blip r:embed="rId5">
            <a:alphaModFix/>
          </a:blip>
          <a:stretch>
            <a:fillRect/>
          </a:stretch>
        </p:blipFill>
        <p:spPr>
          <a:xfrm>
            <a:off x="0" y="3480975"/>
            <a:ext cx="2770774" cy="1662465"/>
          </a:xfrm>
          <a:prstGeom prst="rect">
            <a:avLst/>
          </a:prstGeom>
          <a:noFill/>
          <a:ln>
            <a:noFill/>
          </a:ln>
        </p:spPr>
      </p:pic>
      <p:pic>
        <p:nvPicPr>
          <p:cNvPr id="259" name="Google Shape;259;p34"/>
          <p:cNvPicPr preferRelativeResize="0"/>
          <p:nvPr/>
        </p:nvPicPr>
        <p:blipFill>
          <a:blip r:embed="rId6">
            <a:alphaModFix/>
          </a:blip>
          <a:stretch>
            <a:fillRect/>
          </a:stretch>
        </p:blipFill>
        <p:spPr>
          <a:xfrm>
            <a:off x="5915889" y="3087375"/>
            <a:ext cx="2955510" cy="1662475"/>
          </a:xfrm>
          <a:prstGeom prst="rect">
            <a:avLst/>
          </a:prstGeom>
          <a:noFill/>
          <a:ln>
            <a:noFill/>
          </a:ln>
        </p:spPr>
      </p:pic>
      <p:grpSp>
        <p:nvGrpSpPr>
          <p:cNvPr id="260" name="Google Shape;260;p34"/>
          <p:cNvGrpSpPr/>
          <p:nvPr/>
        </p:nvGrpSpPr>
        <p:grpSpPr>
          <a:xfrm>
            <a:off x="379152" y="890599"/>
            <a:ext cx="2331349" cy="2331423"/>
            <a:chOff x="152400" y="152400"/>
            <a:chExt cx="3143251" cy="3143350"/>
          </a:xfrm>
        </p:grpSpPr>
        <p:pic>
          <p:nvPicPr>
            <p:cNvPr id="261" name="Google Shape;261;p34"/>
            <p:cNvPicPr preferRelativeResize="0"/>
            <p:nvPr/>
          </p:nvPicPr>
          <p:blipFill>
            <a:blip r:embed="rId7">
              <a:alphaModFix/>
            </a:blip>
            <a:stretch>
              <a:fillRect/>
            </a:stretch>
          </p:blipFill>
          <p:spPr>
            <a:xfrm>
              <a:off x="152400" y="152400"/>
              <a:ext cx="3143251" cy="3143251"/>
            </a:xfrm>
            <a:prstGeom prst="rect">
              <a:avLst/>
            </a:prstGeom>
            <a:noFill/>
            <a:ln>
              <a:noFill/>
            </a:ln>
          </p:spPr>
        </p:pic>
        <p:sp>
          <p:nvSpPr>
            <p:cNvPr id="262" name="Google Shape;262;p34"/>
            <p:cNvSpPr/>
            <p:nvPr/>
          </p:nvSpPr>
          <p:spPr>
            <a:xfrm>
              <a:off x="1456275" y="3132850"/>
              <a:ext cx="1758000" cy="162900"/>
            </a:xfrm>
            <a:prstGeom prst="rect">
              <a:avLst/>
            </a:prstGeom>
            <a:solidFill>
              <a:srgbClr val="F9F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34"/>
          <p:cNvSpPr txBox="1"/>
          <p:nvPr/>
        </p:nvSpPr>
        <p:spPr>
          <a:xfrm>
            <a:off x="152400" y="76193"/>
            <a:ext cx="82221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24242"/>
                </a:solidFill>
                <a:latin typeface="Comfortaa"/>
                <a:ea typeface="Comfortaa"/>
                <a:cs typeface="Comfortaa"/>
                <a:sym typeface="Comfortaa"/>
              </a:rPr>
              <a:t>But...</a:t>
            </a:r>
            <a:endParaRPr sz="1800">
              <a:solidFill>
                <a:srgbClr val="737373"/>
              </a:solidFill>
              <a:latin typeface="Comfortaa"/>
              <a:ea typeface="Comfortaa"/>
              <a:cs typeface="Comfortaa"/>
              <a:sym typeface="Comforta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79" name="Shape 579"/>
        <p:cNvGrpSpPr/>
        <p:nvPr/>
      </p:nvGrpSpPr>
      <p:grpSpPr>
        <a:xfrm>
          <a:off x="0" y="0"/>
          <a:ext cx="0" cy="0"/>
          <a:chOff x="0" y="0"/>
          <a:chExt cx="0" cy="0"/>
        </a:xfrm>
      </p:grpSpPr>
      <p:sp>
        <p:nvSpPr>
          <p:cNvPr id="580" name="Google Shape;580;p70"/>
          <p:cNvSpPr txBox="1"/>
          <p:nvPr>
            <p:ph type="title"/>
          </p:nvPr>
        </p:nvSpPr>
        <p:spPr>
          <a:xfrm>
            <a:off x="2105667" y="691900"/>
            <a:ext cx="49329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Gracias</a:t>
            </a:r>
            <a:r>
              <a:rPr lang="en"/>
              <a:t>!</a:t>
            </a:r>
            <a:endParaRPr/>
          </a:p>
        </p:txBody>
      </p:sp>
      <p:sp>
        <p:nvSpPr>
          <p:cNvPr id="581" name="Google Shape;581;p70"/>
          <p:cNvSpPr txBox="1"/>
          <p:nvPr>
            <p:ph idx="1" type="subTitle"/>
          </p:nvPr>
        </p:nvSpPr>
        <p:spPr>
          <a:xfrm>
            <a:off x="2105675" y="1598200"/>
            <a:ext cx="4932900" cy="113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Medium"/>
                <a:ea typeface="Albert Sans Medium"/>
                <a:cs typeface="Albert Sans Medium"/>
                <a:sym typeface="Albert Sans Medium"/>
              </a:rPr>
              <a:t>¿Alguna pregunta</a:t>
            </a:r>
            <a:r>
              <a:rPr lang="en">
                <a:latin typeface="Albert Sans Medium"/>
                <a:ea typeface="Albert Sans Medium"/>
                <a:cs typeface="Albert Sans Medium"/>
                <a:sym typeface="Albert Sans Medium"/>
              </a:rPr>
              <a:t>?</a:t>
            </a:r>
            <a:endParaRPr>
              <a:latin typeface="Albert Sans Medium"/>
              <a:ea typeface="Albert Sans Medium"/>
              <a:cs typeface="Albert Sans Medium"/>
              <a:sym typeface="Albert Sans Medium"/>
            </a:endParaRPr>
          </a:p>
          <a:p>
            <a:pPr indent="0" lvl="0" marL="0" rtl="0" algn="ctr">
              <a:spcBef>
                <a:spcPts val="0"/>
              </a:spcBef>
              <a:spcAft>
                <a:spcPts val="0"/>
              </a:spcAft>
              <a:buNone/>
            </a:pPr>
            <a:r>
              <a:rPr lang="en"/>
              <a:t>hussein</a:t>
            </a:r>
            <a:r>
              <a:rPr lang="en"/>
              <a:t>@cicese.mx</a:t>
            </a:r>
            <a:endParaRPr/>
          </a:p>
          <a:p>
            <a:pPr indent="0" lvl="0" marL="0" rtl="0" algn="ctr">
              <a:spcBef>
                <a:spcPts val="0"/>
              </a:spcBef>
              <a:spcAft>
                <a:spcPts val="0"/>
              </a:spcAft>
              <a:buNone/>
            </a:pPr>
            <a:r>
              <a:rPr lang="en"/>
              <a:t>https://sites.google.com/view/husseinlopeznava</a:t>
            </a:r>
            <a:endParaRPr/>
          </a:p>
        </p:txBody>
      </p:sp>
      <p:grpSp>
        <p:nvGrpSpPr>
          <p:cNvPr id="582" name="Google Shape;582;p70"/>
          <p:cNvGrpSpPr/>
          <p:nvPr/>
        </p:nvGrpSpPr>
        <p:grpSpPr>
          <a:xfrm>
            <a:off x="4309559" y="2928275"/>
            <a:ext cx="525300" cy="525300"/>
            <a:chOff x="4309559" y="2928275"/>
            <a:chExt cx="525300" cy="525300"/>
          </a:xfrm>
        </p:grpSpPr>
        <p:sp>
          <p:nvSpPr>
            <p:cNvPr id="583" name="Google Shape;583;p70"/>
            <p:cNvSpPr/>
            <p:nvPr/>
          </p:nvSpPr>
          <p:spPr>
            <a:xfrm>
              <a:off x="4309559" y="2928275"/>
              <a:ext cx="525300" cy="525300"/>
            </a:xfrm>
            <a:prstGeom prst="rect">
              <a:avLst/>
            </a:prstGeom>
            <a:solidFill>
              <a:schemeClr val="lt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 name="Google Shape;584;p70"/>
            <p:cNvGrpSpPr/>
            <p:nvPr/>
          </p:nvGrpSpPr>
          <p:grpSpPr>
            <a:xfrm>
              <a:off x="4412298" y="3045942"/>
              <a:ext cx="320315" cy="286423"/>
              <a:chOff x="3824739" y="3890112"/>
              <a:chExt cx="208105" cy="186110"/>
            </a:xfrm>
          </p:grpSpPr>
          <p:sp>
            <p:nvSpPr>
              <p:cNvPr id="585" name="Google Shape;585;p70"/>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0"/>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0"/>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8" name="Google Shape;588;p70"/>
          <p:cNvSpPr/>
          <p:nvPr/>
        </p:nvSpPr>
        <p:spPr>
          <a:xfrm>
            <a:off x="5351494" y="2928275"/>
            <a:ext cx="525300" cy="525300"/>
          </a:xfrm>
          <a:prstGeom prst="rect">
            <a:avLst/>
          </a:prstGeom>
          <a:solidFill>
            <a:schemeClr val="accent1"/>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0"/>
          <p:cNvSpPr/>
          <p:nvPr/>
        </p:nvSpPr>
        <p:spPr>
          <a:xfrm>
            <a:off x="1084884" y="348455"/>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0"/>
          <p:cNvSpPr/>
          <p:nvPr/>
        </p:nvSpPr>
        <p:spPr>
          <a:xfrm>
            <a:off x="8119982" y="445387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0"/>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2" name="Google Shape;592;p70"/>
          <p:cNvPicPr preferRelativeResize="0"/>
          <p:nvPr/>
        </p:nvPicPr>
        <p:blipFill>
          <a:blip r:embed="rId3">
            <a:alphaModFix/>
          </a:blip>
          <a:stretch>
            <a:fillRect/>
          </a:stretch>
        </p:blipFill>
        <p:spPr>
          <a:xfrm>
            <a:off x="7687644" y="2368622"/>
            <a:ext cx="743125" cy="923950"/>
          </a:xfrm>
          <a:prstGeom prst="rect">
            <a:avLst/>
          </a:prstGeom>
          <a:noFill/>
          <a:ln>
            <a:noFill/>
          </a:ln>
        </p:spPr>
      </p:pic>
      <p:sp>
        <p:nvSpPr>
          <p:cNvPr id="593" name="Google Shape;593;p70"/>
          <p:cNvSpPr txBox="1"/>
          <p:nvPr/>
        </p:nvSpPr>
        <p:spPr>
          <a:xfrm>
            <a:off x="3109650" y="4409325"/>
            <a:ext cx="29247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Albert Sans"/>
                <a:ea typeface="Albert Sans"/>
                <a:cs typeface="Albert Sans"/>
                <a:sym typeface="Albert Sans"/>
              </a:rPr>
              <a:t>CREDITS:</a:t>
            </a:r>
            <a:r>
              <a:rPr lang="en" sz="800">
                <a:solidFill>
                  <a:schemeClr val="dk1"/>
                </a:solidFill>
                <a:latin typeface="Albert Sans"/>
                <a:ea typeface="Albert Sans"/>
                <a:cs typeface="Albert Sans"/>
                <a:sym typeface="Albert Sans"/>
              </a:rPr>
              <a:t> This presentation was based on a template by </a:t>
            </a:r>
            <a:r>
              <a:rPr b="1" lang="en" sz="800" u="sng">
                <a:solidFill>
                  <a:schemeClr val="dk1"/>
                </a:solidFill>
                <a:latin typeface="Albert Sans"/>
                <a:ea typeface="Albert Sans"/>
                <a:cs typeface="Albert Sans"/>
                <a:sym typeface="Albert Sans"/>
              </a:rPr>
              <a:t>Slidesgo</a:t>
            </a:r>
            <a:r>
              <a:rPr lang="en" sz="800">
                <a:solidFill>
                  <a:schemeClr val="dk1"/>
                </a:solidFill>
                <a:latin typeface="Albert Sans"/>
                <a:ea typeface="Albert Sans"/>
                <a:cs typeface="Albert Sans"/>
                <a:sym typeface="Albert Sans"/>
              </a:rPr>
              <a:t>, and includes icons by </a:t>
            </a:r>
            <a:r>
              <a:rPr b="1" lang="en" sz="800" u="sng">
                <a:solidFill>
                  <a:schemeClr val="dk1"/>
                </a:solidFill>
                <a:latin typeface="Albert Sans"/>
                <a:ea typeface="Albert Sans"/>
                <a:cs typeface="Albert Sans"/>
                <a:sym typeface="Albert Sans"/>
              </a:rPr>
              <a:t>Flaticon</a:t>
            </a:r>
            <a:r>
              <a:rPr lang="en" sz="800">
                <a:solidFill>
                  <a:schemeClr val="dk1"/>
                </a:solidFill>
                <a:latin typeface="Albert Sans"/>
                <a:ea typeface="Albert Sans"/>
                <a:cs typeface="Albert Sans"/>
                <a:sym typeface="Albert Sans"/>
              </a:rPr>
              <a:t>.</a:t>
            </a:r>
            <a:endParaRPr sz="800">
              <a:solidFill>
                <a:schemeClr val="dk1"/>
              </a:solidFill>
              <a:latin typeface="Albert Sans"/>
              <a:ea typeface="Albert Sans"/>
              <a:cs typeface="Albert Sans"/>
              <a:sym typeface="Albert Sans"/>
            </a:endParaRPr>
          </a:p>
        </p:txBody>
      </p:sp>
      <p:sp>
        <p:nvSpPr>
          <p:cNvPr id="594" name="Google Shape;594;p70"/>
          <p:cNvSpPr/>
          <p:nvPr/>
        </p:nvSpPr>
        <p:spPr>
          <a:xfrm>
            <a:off x="2117000" y="3622400"/>
            <a:ext cx="4932900" cy="52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595" name="Google Shape;595;p70"/>
          <p:cNvGrpSpPr/>
          <p:nvPr/>
        </p:nvGrpSpPr>
        <p:grpSpPr>
          <a:xfrm>
            <a:off x="3267625" y="2928275"/>
            <a:ext cx="525300" cy="525300"/>
            <a:chOff x="3267625" y="2928275"/>
            <a:chExt cx="525300" cy="525300"/>
          </a:xfrm>
        </p:grpSpPr>
        <p:sp>
          <p:nvSpPr>
            <p:cNvPr id="596" name="Google Shape;596;p70"/>
            <p:cNvSpPr/>
            <p:nvPr/>
          </p:nvSpPr>
          <p:spPr>
            <a:xfrm>
              <a:off x="3267625" y="2928275"/>
              <a:ext cx="525300" cy="525300"/>
            </a:xfrm>
            <a:prstGeom prst="rect">
              <a:avLst/>
            </a:prstGeom>
            <a:solidFill>
              <a:schemeClr val="dk2"/>
            </a:solidFill>
            <a:ln>
              <a:noFill/>
            </a:ln>
            <a:effectLst>
              <a:outerShdw rotWithShape="0" algn="bl" dir="8040000" dist="10477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7" name="Google Shape;597;p70"/>
            <p:cNvPicPr preferRelativeResize="0"/>
            <p:nvPr/>
          </p:nvPicPr>
          <p:blipFill>
            <a:blip r:embed="rId4">
              <a:alphaModFix/>
            </a:blip>
            <a:stretch>
              <a:fillRect/>
            </a:stretch>
          </p:blipFill>
          <p:spPr>
            <a:xfrm>
              <a:off x="3374868" y="3049982"/>
              <a:ext cx="310799" cy="310801"/>
            </a:xfrm>
            <a:prstGeom prst="rect">
              <a:avLst/>
            </a:prstGeom>
            <a:noFill/>
            <a:ln>
              <a:noFill/>
            </a:ln>
            <a:effectLst>
              <a:outerShdw blurRad="57150" rotWithShape="0" algn="bl">
                <a:schemeClr val="accent6">
                  <a:alpha val="50000"/>
                </a:schemeClr>
              </a:outerShdw>
            </a:effectLst>
          </p:spPr>
        </p:pic>
      </p:grpSp>
      <p:pic>
        <p:nvPicPr>
          <p:cNvPr id="598" name="Google Shape;598;p70"/>
          <p:cNvPicPr preferRelativeResize="0"/>
          <p:nvPr/>
        </p:nvPicPr>
        <p:blipFill>
          <a:blip r:embed="rId5">
            <a:alphaModFix/>
          </a:blip>
          <a:stretch>
            <a:fillRect/>
          </a:stretch>
        </p:blipFill>
        <p:spPr>
          <a:xfrm>
            <a:off x="5458750" y="3054096"/>
            <a:ext cx="310799" cy="291224"/>
          </a:xfrm>
          <a:prstGeom prst="rect">
            <a:avLst/>
          </a:prstGeom>
          <a:noFill/>
          <a:ln>
            <a:noFill/>
          </a:ln>
        </p:spPr>
      </p:pic>
      <p:sp>
        <p:nvSpPr>
          <p:cNvPr id="599" name="Google Shape;599;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00" name="Google Shape;600;p70"/>
          <p:cNvPicPr preferRelativeResize="0"/>
          <p:nvPr/>
        </p:nvPicPr>
        <p:blipFill rotWithShape="1">
          <a:blip r:embed="rId6">
            <a:alphaModFix/>
          </a:blip>
          <a:srcRect b="0" l="0" r="0" t="0"/>
          <a:stretch/>
        </p:blipFill>
        <p:spPr>
          <a:xfrm>
            <a:off x="409650" y="2207626"/>
            <a:ext cx="1661251" cy="1245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type="title"/>
          </p:nvPr>
        </p:nvSpPr>
        <p:spPr>
          <a:xfrm>
            <a:off x="1048650" y="1307100"/>
            <a:ext cx="70467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2"/>
                </a:solidFill>
              </a:rPr>
              <a:t>8.1</a:t>
            </a:r>
            <a:r>
              <a:rPr lang="en" sz="4800">
                <a:solidFill>
                  <a:schemeClr val="lt2"/>
                </a:solidFill>
              </a:rPr>
              <a:t> </a:t>
            </a:r>
            <a:r>
              <a:rPr lang="en" sz="4800"/>
              <a:t>Redes neuronales artificiales</a:t>
            </a:r>
            <a:endParaRPr sz="2500"/>
          </a:p>
        </p:txBody>
      </p:sp>
      <p:sp>
        <p:nvSpPr>
          <p:cNvPr id="269" name="Google Shape;269;p35"/>
          <p:cNvSpPr/>
          <p:nvPr/>
        </p:nvSpPr>
        <p:spPr>
          <a:xfrm>
            <a:off x="6359455" y="44538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p:nvPr/>
        </p:nvSpPr>
        <p:spPr>
          <a:xfrm>
            <a:off x="2821107" y="646322"/>
            <a:ext cx="310800" cy="310800"/>
          </a:xfrm>
          <a:prstGeom prst="rect">
            <a:avLst/>
          </a:prstGeom>
          <a:solidFill>
            <a:schemeClr val="dk1"/>
          </a:solidFill>
          <a:ln>
            <a:noFill/>
          </a:ln>
          <a:effectLst>
            <a:outerShdw rotWithShape="0" algn="bl" dir="7800000" dist="38100">
              <a:schemeClr val="dk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p:nvPr/>
        </p:nvSpPr>
        <p:spPr>
          <a:xfrm>
            <a:off x="1440155" y="3426663"/>
            <a:ext cx="310800" cy="310800"/>
          </a:xfrm>
          <a:prstGeom prst="rect">
            <a:avLst/>
          </a:prstGeom>
          <a:solidFill>
            <a:schemeClr val="lt2"/>
          </a:solidFill>
          <a:ln>
            <a:noFill/>
          </a:ln>
          <a:effectLst>
            <a:outerShdw rotWithShape="0" algn="bl" dir="7800000" dist="38100">
              <a:schemeClr val="lt2">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6"/>
          <p:cNvPicPr preferRelativeResize="0"/>
          <p:nvPr/>
        </p:nvPicPr>
        <p:blipFill>
          <a:blip r:embed="rId3">
            <a:alphaModFix amt="80000"/>
          </a:blip>
          <a:stretch>
            <a:fillRect/>
          </a:stretch>
        </p:blipFill>
        <p:spPr>
          <a:xfrm>
            <a:off x="-271125" y="225"/>
            <a:ext cx="9797142" cy="5143500"/>
          </a:xfrm>
          <a:prstGeom prst="rect">
            <a:avLst/>
          </a:prstGeom>
          <a:noFill/>
          <a:ln>
            <a:noFill/>
          </a:ln>
        </p:spPr>
      </p:pic>
      <p:sp>
        <p:nvSpPr>
          <p:cNvPr id="278" name="Google Shape;278;p36"/>
          <p:cNvSpPr txBox="1"/>
          <p:nvPr/>
        </p:nvSpPr>
        <p:spPr>
          <a:xfrm>
            <a:off x="0" y="1094100"/>
            <a:ext cx="8088000" cy="2031900"/>
          </a:xfrm>
          <a:prstGeom prst="rect">
            <a:avLst/>
          </a:prstGeom>
          <a:noFill/>
          <a:ln>
            <a:noFill/>
          </a:ln>
          <a:effectLst>
            <a:outerShdw blurRad="57150" rotWithShape="0" algn="bl" dir="5400000" dist="4762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5000">
                <a:solidFill>
                  <a:srgbClr val="00C3B1"/>
                </a:solidFill>
                <a:latin typeface="Albert Sans"/>
                <a:ea typeface="Albert Sans"/>
                <a:cs typeface="Albert Sans"/>
                <a:sym typeface="Albert Sans"/>
              </a:rPr>
              <a:t>¿</a:t>
            </a:r>
            <a:r>
              <a:rPr b="1" lang="en" sz="6000">
                <a:solidFill>
                  <a:schemeClr val="lt1"/>
                </a:solidFill>
                <a:latin typeface="Albert Sans"/>
                <a:ea typeface="Albert Sans"/>
                <a:cs typeface="Albert Sans"/>
                <a:sym typeface="Albert Sans"/>
              </a:rPr>
              <a:t>Qué</a:t>
            </a:r>
            <a:r>
              <a:rPr b="1" lang="en" sz="5000">
                <a:solidFill>
                  <a:schemeClr val="lt1"/>
                </a:solidFill>
                <a:latin typeface="Albert Sans"/>
                <a:ea typeface="Albert Sans"/>
                <a:cs typeface="Albert Sans"/>
                <a:sym typeface="Albert Sans"/>
              </a:rPr>
              <a:t> </a:t>
            </a:r>
            <a:r>
              <a:rPr b="1" lang="en" sz="5000">
                <a:solidFill>
                  <a:schemeClr val="accent3"/>
                </a:solidFill>
                <a:latin typeface="Albert Sans"/>
                <a:ea typeface="Albert Sans"/>
                <a:cs typeface="Albert Sans"/>
                <a:sym typeface="Albert Sans"/>
              </a:rPr>
              <a:t>son las </a:t>
            </a:r>
            <a:endParaRPr b="1" sz="5000">
              <a:solidFill>
                <a:schemeClr val="accent3"/>
              </a:solidFill>
              <a:latin typeface="Albert Sans"/>
              <a:ea typeface="Albert Sans"/>
              <a:cs typeface="Albert Sans"/>
              <a:sym typeface="Albert Sans"/>
            </a:endParaRPr>
          </a:p>
          <a:p>
            <a:pPr indent="0" lvl="0" marL="0" rtl="0" algn="l">
              <a:spcBef>
                <a:spcPts val="0"/>
              </a:spcBef>
              <a:spcAft>
                <a:spcPts val="0"/>
              </a:spcAft>
              <a:buNone/>
            </a:pPr>
            <a:r>
              <a:rPr b="1" lang="en" sz="5000">
                <a:solidFill>
                  <a:schemeClr val="accent2"/>
                </a:solidFill>
                <a:latin typeface="Albert Sans"/>
                <a:ea typeface="Albert Sans"/>
                <a:cs typeface="Albert Sans"/>
                <a:sym typeface="Albert Sans"/>
              </a:rPr>
              <a:t>     </a:t>
            </a:r>
            <a:r>
              <a:rPr b="1" lang="en" sz="6000">
                <a:solidFill>
                  <a:schemeClr val="accent2"/>
                </a:solidFill>
                <a:latin typeface="Albert Sans"/>
                <a:ea typeface="Albert Sans"/>
                <a:cs typeface="Albert Sans"/>
                <a:sym typeface="Albert Sans"/>
              </a:rPr>
              <a:t>Redes Neuronales</a:t>
            </a:r>
            <a:r>
              <a:rPr b="1" lang="en" sz="5000">
                <a:solidFill>
                  <a:srgbClr val="00C3B1"/>
                </a:solidFill>
                <a:latin typeface="Albert Sans"/>
                <a:ea typeface="Albert Sans"/>
                <a:cs typeface="Albert Sans"/>
                <a:sym typeface="Albert Sans"/>
              </a:rPr>
              <a:t>?</a:t>
            </a:r>
            <a:endParaRPr b="1" sz="5000">
              <a:solidFill>
                <a:srgbClr val="00C3B1"/>
              </a:solidFill>
              <a:latin typeface="Albert Sans"/>
              <a:ea typeface="Albert Sans"/>
              <a:cs typeface="Albert Sans"/>
              <a:sym typeface="Albert Sans"/>
            </a:endParaRPr>
          </a:p>
        </p:txBody>
      </p:sp>
      <p:sp>
        <p:nvSpPr>
          <p:cNvPr id="279" name="Google Shape;279;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ph idx="2" type="subTitle"/>
          </p:nvPr>
        </p:nvSpPr>
        <p:spPr>
          <a:xfrm>
            <a:off x="3413225" y="2004950"/>
            <a:ext cx="23109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Son una rama de los modelos de aprendizaje automático que se construyen utilizando principios de organización neuronal descubiertos por el conexionismo en las redes neuronales biológicas que constituyen los cerebros de los animales.</a:t>
            </a:r>
            <a:endParaRPr sz="1200"/>
          </a:p>
        </p:txBody>
      </p:sp>
      <p:sp>
        <p:nvSpPr>
          <p:cNvPr id="285" name="Google Shape;285;p37"/>
          <p:cNvSpPr txBox="1"/>
          <p:nvPr>
            <p:ph idx="5" type="subTitle"/>
          </p:nvPr>
        </p:nvSpPr>
        <p:spPr>
          <a:xfrm>
            <a:off x="6156095" y="2004955"/>
            <a:ext cx="23775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 modelo de aprendizaje automático inspirado en el funcionamiento del cerebro humano. Están formadas por un conjunto de unidades, (neuronas artificiales), conectadas entre sí. La información de entrada atraviesa la red neuronal produciendo valores de salida.</a:t>
            </a:r>
            <a:endParaRPr sz="1200"/>
          </a:p>
        </p:txBody>
      </p:sp>
      <p:sp>
        <p:nvSpPr>
          <p:cNvPr id="286" name="Google Shape;286;p37"/>
          <p:cNvSpPr txBox="1"/>
          <p:nvPr>
            <p:ph type="title"/>
          </p:nvPr>
        </p:nvSpPr>
        <p:spPr>
          <a:xfrm>
            <a:off x="713225" y="5395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Definiciones</a:t>
            </a:r>
            <a:endParaRPr/>
          </a:p>
        </p:txBody>
      </p:sp>
      <p:sp>
        <p:nvSpPr>
          <p:cNvPr id="287" name="Google Shape;287;p37"/>
          <p:cNvSpPr txBox="1"/>
          <p:nvPr>
            <p:ph idx="1" type="subTitle"/>
          </p:nvPr>
        </p:nvSpPr>
        <p:spPr>
          <a:xfrm>
            <a:off x="812845" y="2004954"/>
            <a:ext cx="23775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Es un modelo computacional inspirado en el funcionamiento del cerebro humano que se utiliza en el campo de inteligencia artificial. Están diseñadas para procesar información y realizar tareas de aprendizaje automático, como la clasificación, la regresión, el reconocimiento de patrones.</a:t>
            </a:r>
            <a:endParaRPr sz="1200"/>
          </a:p>
        </p:txBody>
      </p:sp>
      <p:sp>
        <p:nvSpPr>
          <p:cNvPr id="288" name="Google Shape;288;p37"/>
          <p:cNvSpPr txBox="1"/>
          <p:nvPr>
            <p:ph idx="7" type="subTitle"/>
          </p:nvPr>
        </p:nvSpPr>
        <p:spPr>
          <a:xfrm>
            <a:off x="812851" y="1262225"/>
            <a:ext cx="21792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ChatGPT</a:t>
            </a:r>
            <a:endParaRPr>
              <a:solidFill>
                <a:schemeClr val="dk2"/>
              </a:solidFill>
            </a:endParaRPr>
          </a:p>
        </p:txBody>
      </p:sp>
      <p:sp>
        <p:nvSpPr>
          <p:cNvPr id="289" name="Google Shape;289;p37"/>
          <p:cNvSpPr txBox="1"/>
          <p:nvPr>
            <p:ph idx="8" type="subTitle"/>
          </p:nvPr>
        </p:nvSpPr>
        <p:spPr>
          <a:xfrm>
            <a:off x="3488691" y="1262228"/>
            <a:ext cx="21750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Wikipedia</a:t>
            </a:r>
            <a:endParaRPr>
              <a:solidFill>
                <a:schemeClr val="dk2"/>
              </a:solidFill>
            </a:endParaRPr>
          </a:p>
        </p:txBody>
      </p:sp>
      <p:sp>
        <p:nvSpPr>
          <p:cNvPr id="290" name="Google Shape;290;p37"/>
          <p:cNvSpPr txBox="1"/>
          <p:nvPr>
            <p:ph idx="9" type="subTitle"/>
          </p:nvPr>
        </p:nvSpPr>
        <p:spPr>
          <a:xfrm>
            <a:off x="6160355" y="1262228"/>
            <a:ext cx="2170800" cy="7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Gemini</a:t>
            </a:r>
            <a:endParaRPr>
              <a:solidFill>
                <a:schemeClr val="dk2"/>
              </a:solidFill>
            </a:endParaRPr>
          </a:p>
        </p:txBody>
      </p:sp>
      <p:sp>
        <p:nvSpPr>
          <p:cNvPr id="291" name="Google Shape;291;p37"/>
          <p:cNvSpPr txBox="1"/>
          <p:nvPr/>
        </p:nvSpPr>
        <p:spPr>
          <a:xfrm>
            <a:off x="6090300" y="4422300"/>
            <a:ext cx="2310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https://gemini.google.com/</a:t>
            </a:r>
            <a:endParaRPr sz="1000">
              <a:solidFill>
                <a:srgbClr val="00C3B1"/>
              </a:solidFill>
            </a:endParaRPr>
          </a:p>
        </p:txBody>
      </p:sp>
      <p:sp>
        <p:nvSpPr>
          <p:cNvPr id="292" name="Google Shape;292;p37"/>
          <p:cNvSpPr txBox="1"/>
          <p:nvPr/>
        </p:nvSpPr>
        <p:spPr>
          <a:xfrm>
            <a:off x="3656125" y="4422300"/>
            <a:ext cx="1833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https://en.wikipedia.org/wiki/Artificial_neural_network</a:t>
            </a:r>
            <a:endParaRPr sz="1000">
              <a:solidFill>
                <a:srgbClr val="00C3B1"/>
              </a:solidFill>
            </a:endParaRPr>
          </a:p>
        </p:txBody>
      </p:sp>
      <p:sp>
        <p:nvSpPr>
          <p:cNvPr id="293" name="Google Shape;293;p37"/>
          <p:cNvSpPr txBox="1"/>
          <p:nvPr/>
        </p:nvSpPr>
        <p:spPr>
          <a:xfrm>
            <a:off x="985500" y="4422300"/>
            <a:ext cx="1833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C3B1"/>
                </a:solidFill>
              </a:rPr>
              <a:t>https://chat.openai.com/</a:t>
            </a:r>
            <a:endParaRPr sz="1000">
              <a:solidFill>
                <a:srgbClr val="00C3B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9" name="Google Shape;299;p38"/>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12158"/>
                </a:solidFill>
                <a:latin typeface="Epilogue"/>
                <a:ea typeface="Epilogue"/>
                <a:cs typeface="Epilogue"/>
                <a:sym typeface="Epilogue"/>
              </a:rPr>
              <a:t>Modelos conexionistas</a:t>
            </a:r>
            <a:endParaRPr b="1" sz="3000">
              <a:solidFill>
                <a:srgbClr val="112158"/>
              </a:solidFill>
              <a:latin typeface="Epilogue"/>
              <a:ea typeface="Epilogue"/>
              <a:cs typeface="Epilogue"/>
              <a:sym typeface="Epilogue"/>
            </a:endParaRPr>
          </a:p>
        </p:txBody>
      </p:sp>
      <p:sp>
        <p:nvSpPr>
          <p:cNvPr id="300" name="Google Shape;300;p38"/>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Consideremos a los humanos:</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Tiempo de conmutación de las neuronas ~0,001 segundos</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Número de neuronas ~10</a:t>
            </a:r>
            <a:r>
              <a:rPr baseline="30000" lang="en" sz="1600">
                <a:solidFill>
                  <a:schemeClr val="dk1"/>
                </a:solidFill>
                <a:latin typeface="Albert Sans"/>
                <a:ea typeface="Albert Sans"/>
                <a:cs typeface="Albert Sans"/>
                <a:sym typeface="Albert Sans"/>
              </a:rPr>
              <a:t>10</a:t>
            </a:r>
            <a:endParaRPr baseline="30000"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Conexiones por neurona ~10</a:t>
            </a:r>
            <a:r>
              <a:rPr baseline="30000" lang="en" sz="1600">
                <a:solidFill>
                  <a:schemeClr val="dk1"/>
                </a:solidFill>
                <a:latin typeface="Albert Sans"/>
                <a:ea typeface="Albert Sans"/>
                <a:cs typeface="Albert Sans"/>
                <a:sym typeface="Albert Sans"/>
              </a:rPr>
              <a:t>4-5</a:t>
            </a:r>
            <a:endParaRPr baseline="30000"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Tiempo de reconocimiento de escenas ~ 0,1 segundos</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100 pasos de inferencia no parecen suficientes.</a:t>
            </a:r>
            <a:endParaRPr sz="1600">
              <a:solidFill>
                <a:schemeClr val="dk1"/>
              </a:solidFill>
              <a:latin typeface="Albert Sans"/>
              <a:ea typeface="Albert Sans"/>
              <a:cs typeface="Albert Sans"/>
              <a:sym typeface="Albert Sans"/>
            </a:endParaRPr>
          </a:p>
          <a:p>
            <a:pPr indent="-330200" lvl="1" marL="914400" rtl="0" algn="l">
              <a:lnSpc>
                <a:spcPct val="115000"/>
              </a:lnSpc>
              <a:spcBef>
                <a:spcPts val="0"/>
              </a:spcBef>
              <a:spcAft>
                <a:spcPts val="0"/>
              </a:spcAft>
              <a:buClr>
                <a:schemeClr val="dk1"/>
              </a:buClr>
              <a:buSzPts val="1600"/>
              <a:buFont typeface="Albert Sans"/>
              <a:buChar char="○"/>
            </a:pPr>
            <a:r>
              <a:rPr lang="en" sz="1600">
                <a:solidFill>
                  <a:schemeClr val="dk1"/>
                </a:solidFill>
                <a:latin typeface="Albert Sans"/>
                <a:ea typeface="Albert Sans"/>
                <a:cs typeface="Albert Sans"/>
                <a:sym typeface="Albert Sans"/>
              </a:rPr>
              <a:t>→ mucho cálculo en paralelo.	</a:t>
            </a:r>
            <a:endParaRPr sz="1600">
              <a:solidFill>
                <a:schemeClr val="dk1"/>
              </a:solidFill>
              <a:latin typeface="Albert Sans"/>
              <a:ea typeface="Albert Sans"/>
              <a:cs typeface="Albert Sans"/>
              <a:sym typeface="Albert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6" name="Google Shape;306;p39"/>
          <p:cNvSpPr txBox="1"/>
          <p:nvPr/>
        </p:nvSpPr>
        <p:spPr>
          <a:xfrm>
            <a:off x="0" y="539500"/>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Epilogue"/>
                <a:ea typeface="Epilogue"/>
                <a:cs typeface="Epilogue"/>
                <a:sym typeface="Epilogue"/>
              </a:rPr>
              <a:t>Redes Neuronales</a:t>
            </a:r>
            <a:endParaRPr b="1" sz="3000">
              <a:solidFill>
                <a:srgbClr val="112158"/>
              </a:solidFill>
              <a:latin typeface="Epilogue"/>
              <a:ea typeface="Epilogue"/>
              <a:cs typeface="Epilogue"/>
              <a:sym typeface="Epilogue"/>
            </a:endParaRPr>
          </a:p>
        </p:txBody>
      </p:sp>
      <p:sp>
        <p:nvSpPr>
          <p:cNvPr id="307" name="Google Shape;307;p39"/>
          <p:cNvSpPr txBox="1"/>
          <p:nvPr/>
        </p:nvSpPr>
        <p:spPr>
          <a:xfrm>
            <a:off x="717750" y="1552850"/>
            <a:ext cx="7704000" cy="3092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Albert Sans"/>
              <a:buChar char="●"/>
            </a:pPr>
            <a:r>
              <a:rPr lang="en" sz="1600">
                <a:solidFill>
                  <a:schemeClr val="dk1"/>
                </a:solidFill>
                <a:latin typeface="Albert Sans"/>
                <a:ea typeface="Albert Sans"/>
                <a:cs typeface="Albert Sans"/>
                <a:sym typeface="Albert Sans"/>
              </a:rPr>
              <a:t>Propiedades de las redes neuronales artificiales (ANNs):</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600">
                <a:solidFill>
                  <a:schemeClr val="dk1"/>
                </a:solidFill>
                <a:latin typeface="Albert Sans"/>
                <a:ea typeface="Albert Sans"/>
                <a:cs typeface="Albert Sans"/>
                <a:sym typeface="Albert Sans"/>
              </a:rPr>
              <a:t>Muchas unidades de conmutación de umbral similares a neuronas</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600">
                <a:solidFill>
                  <a:schemeClr val="dk1"/>
                </a:solidFill>
                <a:latin typeface="Albert Sans"/>
                <a:ea typeface="Albert Sans"/>
                <a:cs typeface="Albert Sans"/>
                <a:sym typeface="Albert Sans"/>
              </a:rPr>
              <a:t>Muchas interconexiones ponderadas entre unidades</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600">
                <a:solidFill>
                  <a:schemeClr val="dk1"/>
                </a:solidFill>
                <a:latin typeface="Albert Sans"/>
                <a:ea typeface="Albert Sans"/>
                <a:cs typeface="Albert Sans"/>
                <a:sym typeface="Albert Sans"/>
              </a:rPr>
              <a:t>Proceso altamente paralelo y distribuido</a:t>
            </a:r>
            <a:endParaRPr sz="1600">
              <a:solidFill>
                <a:schemeClr val="dk1"/>
              </a:solidFill>
              <a:latin typeface="Albert Sans"/>
              <a:ea typeface="Albert Sans"/>
              <a:cs typeface="Albert Sans"/>
              <a:sym typeface="Albert Sans"/>
            </a:endParaRPr>
          </a:p>
          <a:p>
            <a:pPr indent="-323850" lvl="1" marL="914400" rtl="0" algn="l">
              <a:lnSpc>
                <a:spcPct val="115000"/>
              </a:lnSpc>
              <a:spcBef>
                <a:spcPts val="0"/>
              </a:spcBef>
              <a:spcAft>
                <a:spcPts val="0"/>
              </a:spcAft>
              <a:buClr>
                <a:schemeClr val="dk1"/>
              </a:buClr>
              <a:buSzPts val="1500"/>
              <a:buFont typeface="Albert Sans"/>
              <a:buChar char="○"/>
            </a:pPr>
            <a:r>
              <a:rPr lang="en" sz="1600">
                <a:solidFill>
                  <a:schemeClr val="dk1"/>
                </a:solidFill>
                <a:latin typeface="Albert Sans"/>
                <a:ea typeface="Albert Sans"/>
                <a:cs typeface="Albert Sans"/>
                <a:sym typeface="Albert Sans"/>
              </a:rPr>
              <a:t>Énfasis en el ajuste automático de los pesos</a:t>
            </a:r>
            <a:endParaRPr sz="1600">
              <a:solidFill>
                <a:schemeClr val="dk1"/>
              </a:solidFill>
              <a:latin typeface="Albert Sans"/>
              <a:ea typeface="Albert Sans"/>
              <a:cs typeface="Albert Sans"/>
              <a:sym typeface="Albert Sans"/>
            </a:endParaRPr>
          </a:p>
        </p:txBody>
      </p:sp>
    </p:spTree>
  </p:cSld>
  <p:clrMapOvr>
    <a:masterClrMapping/>
  </p:clrMapOvr>
</p:sld>
</file>

<file path=ppt/theme/theme1.xml><?xml version="1.0" encoding="utf-8"?>
<a:theme xmlns:a="http://schemas.openxmlformats.org/drawingml/2006/main" xmlns:r="http://schemas.openxmlformats.org/officeDocument/2006/relationships" name="Introductory Calculus - Bachelor of Arts in Mathematics by Slidesgo">
  <a:themeElements>
    <a:clrScheme name="Simple Light">
      <a:dk1>
        <a:srgbClr val="112158"/>
      </a:dk1>
      <a:lt1>
        <a:srgbClr val="FAFAFA"/>
      </a:lt1>
      <a:dk2>
        <a:srgbClr val="3C51A9"/>
      </a:dk2>
      <a:lt2>
        <a:srgbClr val="7697CE"/>
      </a:lt2>
      <a:accent1>
        <a:srgbClr val="BED6EA"/>
      </a:accent1>
      <a:accent2>
        <a:srgbClr val="D3E5FD"/>
      </a:accent2>
      <a:accent3>
        <a:srgbClr val="E7E7E7"/>
      </a:accent3>
      <a:accent4>
        <a:srgbClr val="FDFEFD"/>
      </a:accent4>
      <a:accent5>
        <a:srgbClr val="F9F8FB"/>
      </a:accent5>
      <a:accent6>
        <a:srgbClr val="FFFFFF"/>
      </a:accent6>
      <a:hlink>
        <a:srgbClr val="1121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